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66" r:id="rId4"/>
    <p:sldId id="258" r:id="rId5"/>
    <p:sldId id="268" r:id="rId6"/>
    <p:sldId id="259" r:id="rId7"/>
    <p:sldId id="267" r:id="rId8"/>
    <p:sldId id="260" r:id="rId9"/>
    <p:sldId id="261" r:id="rId10"/>
    <p:sldId id="262" r:id="rId11"/>
    <p:sldId id="263" r:id="rId12"/>
    <p:sldId id="270" r:id="rId13"/>
    <p:sldId id="264" r:id="rId14"/>
    <p:sldId id="271" r:id="rId15"/>
    <p:sldId id="265" r:id="rId16"/>
  </p:sldIdLst>
  <p:sldSz cx="9144000" cy="5143500" type="screen16x9"/>
  <p:notesSz cx="5143500" cy="9144000"/>
  <p:embeddedFontLst>
    <p:embeddedFont>
      <p:font typeface="Noto Sans" panose="020B0502040504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gsMlKxi480w/VqbsbaBO0AoT82x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62"/>
    <p:restoredTop sz="94690"/>
  </p:normalViewPr>
  <p:slideViewPr>
    <p:cSldViewPr snapToGrid="0">
      <p:cViewPr varScale="1">
        <p:scale>
          <a:sx n="96" d="100"/>
          <a:sy n="96" d="100"/>
        </p:scale>
        <p:origin x="184"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Google Shape;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 name="Google Shape;2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732"/>
              <a:buNone/>
            </a:pPr>
            <a:r>
              <a:rPr lang="en-US" sz="732" i="1">
                <a:solidFill>
                  <a:srgbClr val="666666"/>
                </a:solidFill>
                <a:latin typeface="Noto Sans"/>
                <a:ea typeface="Noto Sans"/>
                <a:cs typeface="Noto Sans"/>
                <a:sym typeface="Noto Sans"/>
              </a:rPr>
              <a:t>"Good morning. We are at a pivotal moment. The AI we are building has the power to transform mental wellness, but our success is not guaranteed by technology alone. Our success will be determined by trust. We operate in a minefield of regulations, and our users' sensitivity to privacy and safety is at an all-time high. This presentation is about our strategic response: a formal AI Management System, or AIMS, that turns this complex risk landscape into our greatest competitive advantage."</a:t>
            </a:r>
            <a:endParaRPr/>
          </a:p>
        </p:txBody>
      </p:sp>
      <p:sp>
        <p:nvSpPr>
          <p:cNvPr id="25" name="Google Shape;2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666666"/>
              </a:buClr>
              <a:buSzPts val="732"/>
              <a:buFont typeface="Noto Sans"/>
              <a:buNone/>
            </a:pPr>
            <a:r>
              <a:rPr lang="en-US" sz="732" i="1">
                <a:solidFill>
                  <a:srgbClr val="666666"/>
                </a:solidFill>
                <a:latin typeface="Noto Sans"/>
                <a:ea typeface="Noto Sans"/>
                <a:cs typeface="Noto Sans"/>
                <a:sym typeface="Noto Sans"/>
              </a:rPr>
              <a:t>"Our solution is to move from ad-hoc good intentions to a systematic, auditable framework. We have built our AIMS based on the global gold standard, ISO 42001. This isn't just a binder on a shelf; it's an operational system that integrates our ethical principles directly into our product lifecycle."</a:t>
            </a:r>
            <a:endParaRPr sz="732"/>
          </a:p>
          <a:p>
            <a:pPr marL="0" lvl="0" indent="0" algn="l" rtl="0">
              <a:spcBef>
                <a:spcPts val="0"/>
              </a:spcBef>
              <a:spcAft>
                <a:spcPts val="0"/>
              </a:spcAft>
              <a:buNone/>
            </a:pPr>
            <a:endParaRPr/>
          </a:p>
        </p:txBody>
      </p:sp>
      <p:sp>
        <p:nvSpPr>
          <p:cNvPr id="45" name="Google Shape;4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666666"/>
              </a:buClr>
              <a:buSzPts val="732"/>
              <a:buFont typeface="Noto Sans"/>
              <a:buNone/>
            </a:pPr>
            <a:r>
              <a:rPr lang="en-US" sz="732" i="1">
                <a:solidFill>
                  <a:srgbClr val="666666"/>
                </a:solidFill>
                <a:latin typeface="Noto Sans"/>
                <a:ea typeface="Noto Sans"/>
                <a:cs typeface="Noto Sans"/>
                <a:sym typeface="Noto Sans"/>
              </a:rPr>
              <a:t>"These six principles, enshrined in our formal AI Policy, are our north star. They are the ethical criteria against which every AI project is measured. Crucially, our AIMS ensures these principles are not just ideals, but are enforced through concrete operational controls."</a:t>
            </a:r>
            <a:endParaRPr sz="732"/>
          </a:p>
          <a:p>
            <a:pPr marL="0" lvl="0" indent="0" algn="l" rtl="0">
              <a:spcBef>
                <a:spcPts val="0"/>
              </a:spcBef>
              <a:spcAft>
                <a:spcPts val="0"/>
              </a:spcAft>
              <a:buNone/>
            </a:pPr>
            <a:endParaRPr/>
          </a:p>
        </p:txBody>
      </p:sp>
      <p:sp>
        <p:nvSpPr>
          <p:cNvPr id="65" name="Google Shape;6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666666"/>
              </a:buClr>
              <a:buSzPts val="732"/>
              <a:buFont typeface="Noto Sans"/>
              <a:buNone/>
            </a:pPr>
            <a:r>
              <a:rPr lang="en-US" sz="732" i="1">
                <a:solidFill>
                  <a:srgbClr val="666666"/>
                </a:solidFill>
                <a:latin typeface="Noto Sans"/>
                <a:ea typeface="Noto Sans"/>
                <a:cs typeface="Noto Sans"/>
                <a:sym typeface="Noto Sans"/>
              </a:rPr>
              <a:t>"To make this work, we've established a clear governance structure. The AIGC is the engine room, ensuring that decisions about AI are not made in a silo but with a 360-degree view of risk and responsibility. We have clearly defined who is accountable for every aspect of the AIMS, which is critical for effective management and rapid response."</a:t>
            </a:r>
            <a:endParaRPr sz="732"/>
          </a:p>
          <a:p>
            <a:pPr marL="0" lvl="0" indent="0" algn="l" rtl="0">
              <a:spcBef>
                <a:spcPts val="0"/>
              </a:spcBef>
              <a:spcAft>
                <a:spcPts val="0"/>
              </a:spcAft>
              <a:buNone/>
            </a:pPr>
            <a:endParaRPr/>
          </a:p>
        </p:txBody>
      </p:sp>
      <p:sp>
        <p:nvSpPr>
          <p:cNvPr id="98" name="Google Shape;9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800" b="0" i="1" u="none" strike="noStrike" cap="none" dirty="0">
                <a:solidFill>
                  <a:srgbClr val="666666"/>
                </a:solidFill>
                <a:latin typeface="Noto Sans"/>
                <a:ea typeface="Noto Sans"/>
                <a:cs typeface="Noto Sans"/>
                <a:sym typeface="Noto Sans"/>
              </a:rPr>
              <a:t>"A standard IT risk assessment is not sufficient for what we do. A system failure for us isn't downtime; it's a potential clinical crisis. That's why our risk assessment process is uniquely adapted to our domain, forcing us to prioritize and mitigate the risks that matter most—those that impact the well-being of our users."</a:t>
            </a:r>
            <a:endParaRPr lang="en-US" sz="800" b="0" i="0" u="none" strike="noStrike" cap="none"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18" name="Google Shape;11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800" b="0" i="1" u="none" strike="noStrike" cap="none" dirty="0">
                <a:solidFill>
                  <a:srgbClr val="666666"/>
                </a:solidFill>
                <a:latin typeface="Noto Sans"/>
                <a:ea typeface="Noto Sans"/>
                <a:cs typeface="Noto Sans"/>
                <a:sym typeface="Noto Sans"/>
              </a:rPr>
              <a:t>"Our AI SDLC operationalizes our principles. It embeds mandatory safety and ethics checkpoints at every stage of development. This means we identify and fix problems early, before they can ever reach a user. This 'responsibility-by-design' approach is fundamental to our ability to innovate safely."</a:t>
            </a:r>
            <a:endParaRPr lang="en-US" sz="800" b="0" i="0" u="none" strike="noStrike" cap="none"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800" b="0" i="1" u="none" strike="noStrike" cap="none" dirty="0">
                <a:solidFill>
                  <a:srgbClr val="666666"/>
                </a:solidFill>
                <a:latin typeface="Noto Sans"/>
                <a:ea typeface="Noto Sans"/>
                <a:cs typeface="Noto Sans"/>
                <a:sym typeface="Noto Sans"/>
              </a:rPr>
              <a:t>"This is perhaps the single most important operational control we have. It perfectly illustrates our philosophy. We use AI for what it's good at—detecting patterns in data at scale. But in the most critical moments, we ensure a trained, empathetic human is in control. This protocol is our ultimate safety net."</a:t>
            </a:r>
            <a:endParaRPr lang="en-US" sz="800" b="0" i="0" u="none" strike="noStrike" cap="none"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92" name="Google Shape;19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800" b="0" i="1" u="none" strike="noStrike" cap="none" dirty="0">
                <a:solidFill>
                  <a:srgbClr val="666666"/>
                </a:solidFill>
                <a:latin typeface="Noto Sans"/>
                <a:ea typeface="Noto Sans"/>
                <a:cs typeface="Noto Sans"/>
                <a:sym typeface="Noto Sans"/>
              </a:rPr>
              <a:t>"We have a clear, realistic plan to make this AIMS fully operational. This phased roadmap ensures we can implement these changes effectively without disrupting business operations. Our goal is to be ready for an external ISO 42001 certification audit within a year."</a:t>
            </a:r>
            <a:endParaRPr lang="en-US" sz="800" b="0" i="0" u="none" strike="noStrike" cap="none"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230" name="Google Shape;23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
        <p:cNvGrpSpPr/>
        <p:nvPr/>
      </p:nvGrpSpPr>
      <p:grpSpPr>
        <a:xfrm>
          <a:off x="0" y="0"/>
          <a:ext cx="0" cy="0"/>
          <a:chOff x="0" y="0"/>
          <a:chExt cx="0" cy="0"/>
        </a:xfrm>
      </p:grpSpPr>
      <p:sp>
        <p:nvSpPr>
          <p:cNvPr id="17" name="Google Shape;17;p1"/>
          <p:cNvSpPr/>
          <p:nvPr/>
        </p:nvSpPr>
        <p:spPr>
          <a:xfrm>
            <a:off x="1128599" y="736777"/>
            <a:ext cx="6886768" cy="62324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5F5F5"/>
              </a:buClr>
              <a:buSzPts val="4050"/>
              <a:buFont typeface="Noto Sans"/>
              <a:buNone/>
            </a:pPr>
            <a:r>
              <a:rPr lang="en-US" sz="4050" i="0" u="none" strike="noStrike" dirty="0">
                <a:ln w="0"/>
                <a:solidFill>
                  <a:schemeClr val="tx1"/>
                </a:solidFill>
                <a:effectLst>
                  <a:outerShdw blurRad="38100" dist="19050" dir="2700000" algn="tl" rotWithShape="0">
                    <a:schemeClr val="dk1">
                      <a:alpha val="40000"/>
                    </a:schemeClr>
                  </a:outerShdw>
                </a:effectLst>
                <a:latin typeface="Noto Sans"/>
                <a:ea typeface="Noto Sans"/>
                <a:cs typeface="Noto Sans"/>
                <a:sym typeface="Noto Sans"/>
              </a:rPr>
              <a:t>Governing Our Future: </a:t>
            </a:r>
            <a:endParaRPr sz="4050" i="0" u="none" strike="noStrike"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p:txBody>
      </p:sp>
      <p:sp>
        <p:nvSpPr>
          <p:cNvPr id="18" name="Google Shape;18;p1"/>
          <p:cNvSpPr/>
          <p:nvPr/>
        </p:nvSpPr>
        <p:spPr>
          <a:xfrm>
            <a:off x="818514" y="1586634"/>
            <a:ext cx="7506937" cy="1246495"/>
          </a:xfrm>
          <a:prstGeom prst="rect">
            <a:avLst/>
          </a:prstGeom>
          <a:noFill/>
          <a:ln>
            <a:noFill/>
          </a:ln>
        </p:spPr>
        <p:txBody>
          <a:bodyPr spcFirstLastPara="1" wrap="square" lIns="0" tIns="0" rIns="0" bIns="0" anchor="ctr" anchorCtr="0">
            <a:spAutoFit/>
          </a:bodyPr>
          <a:lstStyle/>
          <a:p>
            <a:pPr lvl="0" algn="ctr">
              <a:buClr>
                <a:srgbClr val="FF5A5F"/>
              </a:buClr>
              <a:buSzPts val="4050"/>
            </a:pPr>
            <a:r>
              <a:rPr lang="en-US" sz="4050" b="1" i="0" u="none" strike="noStrike" cap="none" dirty="0">
                <a:solidFill>
                  <a:srgbClr val="FF5A5F"/>
                </a:solidFill>
                <a:latin typeface="Noto Sans"/>
                <a:ea typeface="Noto Sans"/>
                <a:cs typeface="Noto Sans"/>
                <a:sym typeface="Noto Sans"/>
              </a:rPr>
              <a:t>The </a:t>
            </a:r>
            <a:r>
              <a:rPr lang="en-US" sz="4050" b="1" i="0" u="none" strike="noStrike" cap="none" dirty="0" err="1">
                <a:solidFill>
                  <a:srgbClr val="FF5A5F"/>
                </a:solidFill>
                <a:latin typeface="Noto Sans"/>
                <a:ea typeface="Noto Sans"/>
                <a:cs typeface="Noto Sans"/>
                <a:sym typeface="Noto Sans"/>
              </a:rPr>
              <a:t>Fawzooz</a:t>
            </a:r>
            <a:r>
              <a:rPr lang="en-US" sz="4050" b="1" i="0" u="none" strike="noStrike" cap="none" dirty="0">
                <a:solidFill>
                  <a:srgbClr val="FF5A5F"/>
                </a:solidFill>
                <a:latin typeface="Noto Sans"/>
                <a:ea typeface="Noto Sans"/>
                <a:cs typeface="Noto Sans"/>
                <a:sym typeface="Noto Sans"/>
              </a:rPr>
              <a:t> AI Management </a:t>
            </a:r>
            <a:r>
              <a:rPr lang="en-US" sz="4050" b="1" dirty="0">
                <a:solidFill>
                  <a:srgbClr val="FF5A5F"/>
                </a:solidFill>
                <a:latin typeface="Noto Sans"/>
                <a:ea typeface="Noto Sans"/>
                <a:cs typeface="Noto Sans"/>
                <a:sym typeface="Noto Sans"/>
              </a:rPr>
              <a:t>System</a:t>
            </a:r>
            <a:endParaRPr sz="4050" b="0" i="0" u="none" strike="noStrike" cap="none" dirty="0">
              <a:solidFill>
                <a:schemeClr val="dk1"/>
              </a:solidFill>
              <a:latin typeface="Calibri"/>
              <a:ea typeface="Calibri"/>
              <a:cs typeface="Calibri"/>
              <a:sym typeface="Calibri"/>
            </a:endParaRPr>
          </a:p>
        </p:txBody>
      </p:sp>
      <p:sp>
        <p:nvSpPr>
          <p:cNvPr id="19" name="Google Shape;19;p1"/>
          <p:cNvSpPr/>
          <p:nvPr/>
        </p:nvSpPr>
        <p:spPr>
          <a:xfrm>
            <a:off x="2829397" y="2750199"/>
            <a:ext cx="1864016" cy="62324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5A5F"/>
              </a:buClr>
              <a:buSzPts val="4050"/>
              <a:buFont typeface="Noto Sans"/>
              <a:buNone/>
            </a:pPr>
            <a:endParaRPr sz="4050" b="0" i="0" u="none" strike="noStrike" cap="none" dirty="0">
              <a:solidFill>
                <a:schemeClr val="dk1"/>
              </a:solidFill>
              <a:latin typeface="Calibri"/>
              <a:ea typeface="Calibri"/>
              <a:cs typeface="Calibri"/>
              <a:sym typeface="Calibri"/>
            </a:endParaRPr>
          </a:p>
        </p:txBody>
      </p:sp>
      <p:sp>
        <p:nvSpPr>
          <p:cNvPr id="20" name="Google Shape;20;p1"/>
          <p:cNvSpPr/>
          <p:nvPr/>
        </p:nvSpPr>
        <p:spPr>
          <a:xfrm>
            <a:off x="3669037" y="2559927"/>
            <a:ext cx="1805890" cy="124649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5F5F5"/>
              </a:buClr>
              <a:buSzPts val="4050"/>
              <a:buFont typeface="Noto Sans"/>
              <a:buNone/>
            </a:pPr>
            <a:r>
              <a:rPr lang="en-US" sz="4050" b="1" i="0" u="none" strike="noStrike" dirty="0">
                <a:ln w="22225">
                  <a:solidFill>
                    <a:schemeClr val="accent2"/>
                  </a:solidFill>
                  <a:prstDash val="solid"/>
                </a:ln>
                <a:solidFill>
                  <a:schemeClr val="accent2">
                    <a:lumMod val="40000"/>
                    <a:lumOff val="60000"/>
                  </a:schemeClr>
                </a:solidFill>
                <a:latin typeface="Noto Sans"/>
                <a:ea typeface="Noto Sans"/>
                <a:cs typeface="Noto Sans"/>
                <a:sym typeface="Noto Sans"/>
              </a:rPr>
              <a:t> (AIMS)</a:t>
            </a:r>
            <a:endParaRPr sz="4050" b="1" i="0" u="none" strike="noStrike" dirty="0">
              <a:ln w="22225">
                <a:solidFill>
                  <a:schemeClr val="accent2"/>
                </a:solidFill>
                <a:prstDash val="solid"/>
              </a:ln>
              <a:solidFill>
                <a:schemeClr val="accent2">
                  <a:lumMod val="40000"/>
                  <a:lumOff val="60000"/>
                </a:schemeClr>
              </a:solidFill>
              <a:latin typeface="Calibri"/>
              <a:ea typeface="Calibri"/>
              <a:cs typeface="Calibri"/>
              <a:sym typeface="Calibri"/>
            </a:endParaRPr>
          </a:p>
        </p:txBody>
      </p:sp>
      <p:sp>
        <p:nvSpPr>
          <p:cNvPr id="21" name="Google Shape;21;p1"/>
          <p:cNvSpPr/>
          <p:nvPr/>
        </p:nvSpPr>
        <p:spPr>
          <a:xfrm>
            <a:off x="571482" y="4225388"/>
            <a:ext cx="8001000" cy="311624"/>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5F5F5"/>
              </a:buClr>
              <a:buSzPts val="2025"/>
              <a:buFont typeface="Noto Sans"/>
              <a:buNone/>
            </a:pPr>
            <a:r>
              <a:rPr lang="en-US" sz="2025" i="0" u="none" strike="noStrike" dirty="0">
                <a:ln w="0"/>
                <a:solidFill>
                  <a:schemeClr val="accent1"/>
                </a:solidFill>
                <a:effectLst>
                  <a:outerShdw blurRad="38100" dist="25400" dir="5400000" algn="ctr" rotWithShape="0">
                    <a:srgbClr val="6E747A">
                      <a:alpha val="43000"/>
                    </a:srgbClr>
                  </a:outerShdw>
                </a:effectLst>
                <a:latin typeface="Noto Sans"/>
                <a:ea typeface="Noto Sans"/>
                <a:cs typeface="Noto Sans"/>
                <a:sym typeface="Noto Sans"/>
              </a:rPr>
              <a:t>A Strategic Framework for Trustworthy AI in Mental Wellness</a:t>
            </a:r>
            <a:endParaRPr sz="2025" i="0" u="none" strike="noStrike" dirty="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7"/>
          <p:cNvSpPr/>
          <p:nvPr/>
        </p:nvSpPr>
        <p:spPr>
          <a:xfrm>
            <a:off x="285750" y="285750"/>
            <a:ext cx="8572500" cy="478631"/>
          </a:xfrm>
          <a:prstGeom prst="rect">
            <a:avLst/>
          </a:prstGeom>
          <a:noFill/>
          <a:ln>
            <a:noFill/>
          </a:ln>
        </p:spPr>
        <p:txBody>
          <a:bodyPr spcFirstLastPara="1" wrap="square" lIns="0" tIns="0" rIns="0" bIns="85075" anchor="ctr" anchorCtr="0">
            <a:spAutoFit/>
          </a:bodyPr>
          <a:lstStyle/>
          <a:p>
            <a:pPr marL="0" marR="0" lvl="0" indent="0" algn="l" rtl="0">
              <a:spcBef>
                <a:spcPts val="0"/>
              </a:spcBef>
              <a:spcAft>
                <a:spcPts val="0"/>
              </a:spcAft>
              <a:buClr>
                <a:srgbClr val="0B3954"/>
              </a:buClr>
              <a:buSzPts val="2025"/>
              <a:buFont typeface="Noto Sans"/>
              <a:buNone/>
            </a:pPr>
            <a:r>
              <a:rPr lang="en-US" sz="2025" b="1" i="0" u="none" strike="noStrike" cap="none">
                <a:solidFill>
                  <a:srgbClr val="0B3954"/>
                </a:solidFill>
                <a:latin typeface="Noto Sans"/>
                <a:ea typeface="Noto Sans"/>
                <a:cs typeface="Noto Sans"/>
                <a:sym typeface="Noto Sans"/>
              </a:rPr>
              <a:t>Responsibility Embedded: The AI Lifecycle</a:t>
            </a:r>
            <a:endParaRPr sz="2025" b="0" i="0" u="none" strike="noStrike" cap="none">
              <a:solidFill>
                <a:schemeClr val="dk1"/>
              </a:solidFill>
              <a:latin typeface="Calibri"/>
              <a:ea typeface="Calibri"/>
              <a:cs typeface="Calibri"/>
              <a:sym typeface="Calibri"/>
            </a:endParaRPr>
          </a:p>
        </p:txBody>
      </p:sp>
      <p:sp>
        <p:nvSpPr>
          <p:cNvPr id="151" name="Google Shape;151;p7"/>
          <p:cNvSpPr/>
          <p:nvPr/>
        </p:nvSpPr>
        <p:spPr>
          <a:xfrm>
            <a:off x="5378402" y="4700331"/>
            <a:ext cx="4143375" cy="25717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dirty="0">
                <a:solidFill>
                  <a:srgbClr val="0B3954"/>
                </a:solidFill>
                <a:latin typeface="Noto Sans"/>
                <a:ea typeface="Noto Sans"/>
                <a:cs typeface="Noto Sans"/>
                <a:sym typeface="Noto Sans"/>
              </a:rPr>
              <a:t>We build responsibility in, not bolt it on.</a:t>
            </a:r>
            <a:endParaRPr lang="en-US" sz="1350" b="0" i="0" u="none" strike="noStrike" cap="none" dirty="0">
              <a:solidFill>
                <a:schemeClr val="dk1"/>
              </a:solidFill>
              <a:latin typeface="Calibri"/>
              <a:ea typeface="Calibri"/>
              <a:cs typeface="Calibri"/>
              <a:sym typeface="Calibri"/>
            </a:endParaRPr>
          </a:p>
        </p:txBody>
      </p:sp>
      <p:sp>
        <p:nvSpPr>
          <p:cNvPr id="153" name="Google Shape;153;p7"/>
          <p:cNvSpPr/>
          <p:nvPr/>
        </p:nvSpPr>
        <p:spPr>
          <a:xfrm>
            <a:off x="391767" y="740365"/>
            <a:ext cx="28575" cy="871538"/>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7" descr="preencoded.png"/>
          <p:cNvPicPr preferRelativeResize="0"/>
          <p:nvPr/>
        </p:nvPicPr>
        <p:blipFill rotWithShape="1">
          <a:blip r:embed="rId3">
            <a:alphaModFix/>
          </a:blip>
          <a:srcRect/>
          <a:stretch/>
        </p:blipFill>
        <p:spPr>
          <a:xfrm>
            <a:off x="498923" y="886812"/>
            <a:ext cx="85725" cy="114300"/>
          </a:xfrm>
          <a:prstGeom prst="rect">
            <a:avLst/>
          </a:prstGeom>
          <a:noFill/>
          <a:ln>
            <a:noFill/>
          </a:ln>
        </p:spPr>
      </p:pic>
      <p:sp>
        <p:nvSpPr>
          <p:cNvPr id="155" name="Google Shape;155;p7"/>
          <p:cNvSpPr/>
          <p:nvPr/>
        </p:nvSpPr>
        <p:spPr>
          <a:xfrm>
            <a:off x="656086" y="858237"/>
            <a:ext cx="244171"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 Plan </a:t>
            </a:r>
            <a:endParaRPr sz="837" b="0" i="0" u="none" strike="noStrike" cap="none">
              <a:solidFill>
                <a:schemeClr val="dk1"/>
              </a:solidFill>
              <a:latin typeface="Calibri"/>
              <a:ea typeface="Calibri"/>
              <a:cs typeface="Calibri"/>
              <a:sym typeface="Calibri"/>
            </a:endParaRPr>
          </a:p>
        </p:txBody>
      </p:sp>
      <p:sp>
        <p:nvSpPr>
          <p:cNvPr id="156" name="Google Shape;156;p7"/>
          <p:cNvSpPr/>
          <p:nvPr/>
        </p:nvSpPr>
        <p:spPr>
          <a:xfrm>
            <a:off x="971694" y="847521"/>
            <a:ext cx="790305" cy="192881"/>
          </a:xfrm>
          <a:prstGeom prst="rect">
            <a:avLst/>
          </a:prstGeom>
          <a:solidFill>
            <a:srgbClr val="FF5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971694" y="847521"/>
            <a:ext cx="790305" cy="192881"/>
          </a:xfrm>
          <a:prstGeom prst="rect">
            <a:avLst/>
          </a:prstGeom>
          <a:noFill/>
          <a:ln>
            <a:noFill/>
          </a:ln>
        </p:spPr>
        <p:txBody>
          <a:bodyPr spcFirstLastPara="1" wrap="square" lIns="68050" tIns="25525" rIns="68050" bIns="25525" anchor="ctr" anchorCtr="0">
            <a:spAutoFit/>
          </a:bodyPr>
          <a:lstStyle/>
          <a:p>
            <a:pPr marL="0" marR="0" lvl="0" indent="0" algn="l" rtl="0">
              <a:spcBef>
                <a:spcPts val="0"/>
              </a:spcBef>
              <a:spcAft>
                <a:spcPts val="0"/>
              </a:spcAft>
              <a:buClr>
                <a:srgbClr val="FFFFFF"/>
              </a:buClr>
              <a:buSzPts val="732"/>
              <a:buFont typeface="Noto Sans"/>
              <a:buNone/>
            </a:pPr>
            <a:r>
              <a:rPr lang="en-US" sz="732" b="1" i="0" u="none" strike="noStrike" cap="none">
                <a:solidFill>
                  <a:srgbClr val="FFFFFF"/>
                </a:solidFill>
                <a:latin typeface="Noto Sans"/>
                <a:ea typeface="Noto Sans"/>
                <a:cs typeface="Noto Sans"/>
                <a:sym typeface="Noto Sans"/>
              </a:rPr>
              <a:t>Ethics Review</a:t>
            </a:r>
            <a:endParaRPr sz="732" b="0" i="0" u="none" strike="noStrike" cap="none">
              <a:solidFill>
                <a:schemeClr val="dk1"/>
              </a:solidFill>
              <a:latin typeface="Calibri"/>
              <a:ea typeface="Calibri"/>
              <a:cs typeface="Calibri"/>
              <a:sym typeface="Calibri"/>
            </a:endParaRPr>
          </a:p>
        </p:txBody>
      </p:sp>
      <p:sp>
        <p:nvSpPr>
          <p:cNvPr id="158" name="Google Shape;158;p7"/>
          <p:cNvSpPr/>
          <p:nvPr/>
        </p:nvSpPr>
        <p:spPr>
          <a:xfrm>
            <a:off x="498923" y="1076121"/>
            <a:ext cx="3929063"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Mandatory ethics review at the design phase ensures alignment with our principles.</a:t>
            </a:r>
            <a:endParaRPr sz="1046" b="0" i="0" u="none" strike="noStrike" cap="none">
              <a:solidFill>
                <a:schemeClr val="dk1"/>
              </a:solidFill>
              <a:latin typeface="Calibri"/>
              <a:ea typeface="Calibri"/>
              <a:cs typeface="Calibri"/>
              <a:sym typeface="Calibri"/>
            </a:endParaRPr>
          </a:p>
        </p:txBody>
      </p:sp>
      <p:sp>
        <p:nvSpPr>
          <p:cNvPr id="160" name="Google Shape;160;p7"/>
          <p:cNvSpPr/>
          <p:nvPr/>
        </p:nvSpPr>
        <p:spPr>
          <a:xfrm>
            <a:off x="510431" y="1510647"/>
            <a:ext cx="28575" cy="871538"/>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7" descr="preencoded.png"/>
          <p:cNvPicPr preferRelativeResize="0"/>
          <p:nvPr/>
        </p:nvPicPr>
        <p:blipFill rotWithShape="1">
          <a:blip r:embed="rId4">
            <a:alphaModFix/>
          </a:blip>
          <a:srcRect/>
          <a:stretch/>
        </p:blipFill>
        <p:spPr>
          <a:xfrm>
            <a:off x="617587" y="1657093"/>
            <a:ext cx="142875" cy="114300"/>
          </a:xfrm>
          <a:prstGeom prst="rect">
            <a:avLst/>
          </a:prstGeom>
          <a:noFill/>
          <a:ln>
            <a:noFill/>
          </a:ln>
        </p:spPr>
      </p:pic>
      <p:sp>
        <p:nvSpPr>
          <p:cNvPr id="162" name="Google Shape;162;p7"/>
          <p:cNvSpPr/>
          <p:nvPr/>
        </p:nvSpPr>
        <p:spPr>
          <a:xfrm>
            <a:off x="831900" y="1628518"/>
            <a:ext cx="451619"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 Develop </a:t>
            </a:r>
            <a:endParaRPr sz="837" b="0" i="0" u="none" strike="noStrike" cap="none">
              <a:solidFill>
                <a:schemeClr val="dk1"/>
              </a:solidFill>
              <a:latin typeface="Calibri"/>
              <a:ea typeface="Calibri"/>
              <a:cs typeface="Calibri"/>
              <a:sym typeface="Calibri"/>
            </a:endParaRPr>
          </a:p>
        </p:txBody>
      </p:sp>
      <p:sp>
        <p:nvSpPr>
          <p:cNvPr id="163" name="Google Shape;163;p7"/>
          <p:cNvSpPr/>
          <p:nvPr/>
        </p:nvSpPr>
        <p:spPr>
          <a:xfrm>
            <a:off x="1354956" y="1617803"/>
            <a:ext cx="755898" cy="192881"/>
          </a:xfrm>
          <a:prstGeom prst="rect">
            <a:avLst/>
          </a:prstGeom>
          <a:solidFill>
            <a:srgbClr val="FF5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354956" y="1617803"/>
            <a:ext cx="755898" cy="192881"/>
          </a:xfrm>
          <a:prstGeom prst="rect">
            <a:avLst/>
          </a:prstGeom>
          <a:noFill/>
          <a:ln>
            <a:noFill/>
          </a:ln>
        </p:spPr>
        <p:txBody>
          <a:bodyPr spcFirstLastPara="1" wrap="square" lIns="68050" tIns="25525" rIns="68050" bIns="25525" anchor="ctr" anchorCtr="0">
            <a:spAutoFit/>
          </a:bodyPr>
          <a:lstStyle/>
          <a:p>
            <a:pPr marL="0" marR="0" lvl="0" indent="0" algn="l" rtl="0">
              <a:spcBef>
                <a:spcPts val="0"/>
              </a:spcBef>
              <a:spcAft>
                <a:spcPts val="0"/>
              </a:spcAft>
              <a:buClr>
                <a:srgbClr val="FFFFFF"/>
              </a:buClr>
              <a:buSzPts val="732"/>
              <a:buFont typeface="Noto Sans"/>
              <a:buNone/>
            </a:pPr>
            <a:r>
              <a:rPr lang="en-US" sz="732" b="1" i="0" u="none" strike="noStrike" cap="none">
                <a:solidFill>
                  <a:srgbClr val="FFFFFF"/>
                </a:solidFill>
                <a:latin typeface="Noto Sans"/>
                <a:ea typeface="Noto Sans"/>
                <a:cs typeface="Noto Sans"/>
                <a:sym typeface="Noto Sans"/>
              </a:rPr>
              <a:t>Safety Check</a:t>
            </a:r>
            <a:endParaRPr sz="732" b="0" i="0" u="none" strike="noStrike" cap="none">
              <a:solidFill>
                <a:schemeClr val="dk1"/>
              </a:solidFill>
              <a:latin typeface="Calibri"/>
              <a:ea typeface="Calibri"/>
              <a:cs typeface="Calibri"/>
              <a:sym typeface="Calibri"/>
            </a:endParaRPr>
          </a:p>
        </p:txBody>
      </p:sp>
      <p:sp>
        <p:nvSpPr>
          <p:cNvPr id="165" name="Google Shape;165;p7"/>
          <p:cNvSpPr/>
          <p:nvPr/>
        </p:nvSpPr>
        <p:spPr>
          <a:xfrm>
            <a:off x="617587" y="1846403"/>
            <a:ext cx="3929063"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Development practices include built-in safeguards and ethical constraints.</a:t>
            </a:r>
            <a:endParaRPr sz="1046" b="0" i="0" u="none" strike="noStrike" cap="none">
              <a:solidFill>
                <a:schemeClr val="dk1"/>
              </a:solidFill>
              <a:latin typeface="Calibri"/>
              <a:ea typeface="Calibri"/>
              <a:cs typeface="Calibri"/>
              <a:sym typeface="Calibri"/>
            </a:endParaRPr>
          </a:p>
        </p:txBody>
      </p:sp>
      <p:sp>
        <p:nvSpPr>
          <p:cNvPr id="167" name="Google Shape;167;p7"/>
          <p:cNvSpPr/>
          <p:nvPr/>
        </p:nvSpPr>
        <p:spPr>
          <a:xfrm>
            <a:off x="617587" y="2253596"/>
            <a:ext cx="28575" cy="871538"/>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7" descr="preencoded.png"/>
          <p:cNvPicPr preferRelativeResize="0"/>
          <p:nvPr/>
        </p:nvPicPr>
        <p:blipFill rotWithShape="1">
          <a:blip r:embed="rId5">
            <a:alphaModFix/>
          </a:blip>
          <a:srcRect/>
          <a:stretch/>
        </p:blipFill>
        <p:spPr>
          <a:xfrm>
            <a:off x="724743" y="2400043"/>
            <a:ext cx="114300" cy="114300"/>
          </a:xfrm>
          <a:prstGeom prst="rect">
            <a:avLst/>
          </a:prstGeom>
          <a:noFill/>
          <a:ln>
            <a:noFill/>
          </a:ln>
        </p:spPr>
      </p:pic>
      <p:sp>
        <p:nvSpPr>
          <p:cNvPr id="169" name="Google Shape;169;p7"/>
          <p:cNvSpPr/>
          <p:nvPr/>
        </p:nvSpPr>
        <p:spPr>
          <a:xfrm>
            <a:off x="910481" y="2371468"/>
            <a:ext cx="454242"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 Validate </a:t>
            </a:r>
            <a:endParaRPr sz="837" b="0" i="0" u="none" strike="noStrike" cap="none">
              <a:solidFill>
                <a:schemeClr val="dk1"/>
              </a:solidFill>
              <a:latin typeface="Calibri"/>
              <a:ea typeface="Calibri"/>
              <a:cs typeface="Calibri"/>
              <a:sym typeface="Calibri"/>
            </a:endParaRPr>
          </a:p>
        </p:txBody>
      </p:sp>
      <p:sp>
        <p:nvSpPr>
          <p:cNvPr id="170" name="Google Shape;170;p7"/>
          <p:cNvSpPr/>
          <p:nvPr/>
        </p:nvSpPr>
        <p:spPr>
          <a:xfrm>
            <a:off x="1436160" y="2360753"/>
            <a:ext cx="831103" cy="192881"/>
          </a:xfrm>
          <a:prstGeom prst="rect">
            <a:avLst/>
          </a:prstGeom>
          <a:solidFill>
            <a:srgbClr val="FF5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1436160" y="2360753"/>
            <a:ext cx="831103" cy="192881"/>
          </a:xfrm>
          <a:prstGeom prst="rect">
            <a:avLst/>
          </a:prstGeom>
          <a:noFill/>
          <a:ln>
            <a:noFill/>
          </a:ln>
        </p:spPr>
        <p:txBody>
          <a:bodyPr spcFirstLastPara="1" wrap="square" lIns="68050" tIns="25525" rIns="68050" bIns="25525" anchor="ctr" anchorCtr="0">
            <a:spAutoFit/>
          </a:bodyPr>
          <a:lstStyle/>
          <a:p>
            <a:pPr marL="0" marR="0" lvl="0" indent="0" algn="l" rtl="0">
              <a:spcBef>
                <a:spcPts val="0"/>
              </a:spcBef>
              <a:spcAft>
                <a:spcPts val="0"/>
              </a:spcAft>
              <a:buClr>
                <a:srgbClr val="FFFFFF"/>
              </a:buClr>
              <a:buSzPts val="732"/>
              <a:buFont typeface="Noto Sans"/>
              <a:buNone/>
            </a:pPr>
            <a:r>
              <a:rPr lang="en-US" sz="732" b="1" i="0" u="none" strike="noStrike" cap="none">
                <a:solidFill>
                  <a:srgbClr val="FFFFFF"/>
                </a:solidFill>
                <a:latin typeface="Noto Sans"/>
                <a:ea typeface="Noto Sans"/>
                <a:cs typeface="Noto Sans"/>
                <a:sym typeface="Noto Sans"/>
              </a:rPr>
              <a:t>AIGC Approval</a:t>
            </a:r>
            <a:endParaRPr sz="732" b="0" i="0" u="none" strike="noStrike" cap="none">
              <a:solidFill>
                <a:schemeClr val="dk1"/>
              </a:solidFill>
              <a:latin typeface="Calibri"/>
              <a:ea typeface="Calibri"/>
              <a:cs typeface="Calibri"/>
              <a:sym typeface="Calibri"/>
            </a:endParaRPr>
          </a:p>
        </p:txBody>
      </p:sp>
      <p:sp>
        <p:nvSpPr>
          <p:cNvPr id="172" name="Google Shape;172;p7"/>
          <p:cNvSpPr/>
          <p:nvPr/>
        </p:nvSpPr>
        <p:spPr>
          <a:xfrm>
            <a:off x="724743" y="2589353"/>
            <a:ext cx="3929063"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Rigorous testing for fairness, safety, and security before deployment.</a:t>
            </a:r>
            <a:endParaRPr sz="1046" b="0" i="0" u="none" strike="noStrike" cap="none">
              <a:solidFill>
                <a:schemeClr val="dk1"/>
              </a:solidFill>
              <a:latin typeface="Calibri"/>
              <a:ea typeface="Calibri"/>
              <a:cs typeface="Calibri"/>
              <a:sym typeface="Calibri"/>
            </a:endParaRPr>
          </a:p>
        </p:txBody>
      </p:sp>
      <p:sp>
        <p:nvSpPr>
          <p:cNvPr id="174" name="Google Shape;174;p7"/>
          <p:cNvSpPr/>
          <p:nvPr/>
        </p:nvSpPr>
        <p:spPr>
          <a:xfrm>
            <a:off x="731887" y="3014356"/>
            <a:ext cx="28575" cy="871538"/>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7" descr="preencoded.png"/>
          <p:cNvPicPr preferRelativeResize="0"/>
          <p:nvPr/>
        </p:nvPicPr>
        <p:blipFill rotWithShape="1">
          <a:blip r:embed="rId6">
            <a:alphaModFix/>
          </a:blip>
          <a:srcRect/>
          <a:stretch/>
        </p:blipFill>
        <p:spPr>
          <a:xfrm>
            <a:off x="839043" y="3160803"/>
            <a:ext cx="114300" cy="114300"/>
          </a:xfrm>
          <a:prstGeom prst="rect">
            <a:avLst/>
          </a:prstGeom>
          <a:noFill/>
          <a:ln>
            <a:noFill/>
          </a:ln>
        </p:spPr>
      </p:pic>
      <p:sp>
        <p:nvSpPr>
          <p:cNvPr id="176" name="Google Shape;176;p7"/>
          <p:cNvSpPr/>
          <p:nvPr/>
        </p:nvSpPr>
        <p:spPr>
          <a:xfrm>
            <a:off x="1024781" y="3089136"/>
            <a:ext cx="385316" cy="25763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 Deploy </a:t>
            </a:r>
            <a:endParaRPr sz="837" b="0" i="0" u="none" strike="noStrike" cap="none">
              <a:solidFill>
                <a:schemeClr val="dk1"/>
              </a:solidFill>
              <a:latin typeface="Calibri"/>
              <a:ea typeface="Calibri"/>
              <a:cs typeface="Calibri"/>
              <a:sym typeface="Calibri"/>
            </a:endParaRPr>
          </a:p>
        </p:txBody>
      </p:sp>
      <p:sp>
        <p:nvSpPr>
          <p:cNvPr id="177" name="Google Shape;177;p7"/>
          <p:cNvSpPr/>
          <p:nvPr/>
        </p:nvSpPr>
        <p:spPr>
          <a:xfrm>
            <a:off x="1481534" y="3121512"/>
            <a:ext cx="768483" cy="192881"/>
          </a:xfrm>
          <a:prstGeom prst="rect">
            <a:avLst/>
          </a:prstGeom>
          <a:solidFill>
            <a:srgbClr val="FF5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1481534" y="3135848"/>
            <a:ext cx="768483" cy="164208"/>
          </a:xfrm>
          <a:prstGeom prst="rect">
            <a:avLst/>
          </a:prstGeom>
          <a:noFill/>
          <a:ln>
            <a:noFill/>
          </a:ln>
        </p:spPr>
        <p:txBody>
          <a:bodyPr spcFirstLastPara="1" wrap="square" lIns="68050" tIns="25525" rIns="68050" bIns="25525" anchor="ctr" anchorCtr="0">
            <a:spAutoFit/>
          </a:bodyPr>
          <a:lstStyle/>
          <a:p>
            <a:pPr marL="0" marR="0" lvl="0" indent="0" algn="l" rtl="0">
              <a:spcBef>
                <a:spcPts val="0"/>
              </a:spcBef>
              <a:spcAft>
                <a:spcPts val="0"/>
              </a:spcAft>
              <a:buClr>
                <a:srgbClr val="FFFFFF"/>
              </a:buClr>
              <a:buSzPts val="732"/>
              <a:buFont typeface="Noto Sans"/>
              <a:buNone/>
            </a:pPr>
            <a:r>
              <a:rPr lang="en-US" sz="732" b="1" i="0" u="none" strike="noStrike" cap="none">
                <a:solidFill>
                  <a:srgbClr val="FFFFFF"/>
                </a:solidFill>
                <a:latin typeface="Noto Sans"/>
                <a:ea typeface="Noto Sans"/>
                <a:cs typeface="Noto Sans"/>
                <a:sym typeface="Noto Sans"/>
              </a:rPr>
              <a:t>Final Sign-off</a:t>
            </a:r>
            <a:endParaRPr sz="732" b="0" i="0" u="none" strike="noStrike" cap="none">
              <a:solidFill>
                <a:schemeClr val="dk1"/>
              </a:solidFill>
              <a:latin typeface="Calibri"/>
              <a:ea typeface="Calibri"/>
              <a:cs typeface="Calibri"/>
              <a:sym typeface="Calibri"/>
            </a:endParaRPr>
          </a:p>
        </p:txBody>
      </p:sp>
      <p:sp>
        <p:nvSpPr>
          <p:cNvPr id="179" name="Google Shape;179;p7"/>
          <p:cNvSpPr/>
          <p:nvPr/>
        </p:nvSpPr>
        <p:spPr>
          <a:xfrm>
            <a:off x="839043" y="3403483"/>
            <a:ext cx="3929063" cy="32188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dirty="0">
                <a:solidFill>
                  <a:srgbClr val="333333"/>
                </a:solidFill>
                <a:latin typeface="Noto Sans"/>
                <a:ea typeface="Noto Sans"/>
                <a:cs typeface="Noto Sans"/>
                <a:sym typeface="Noto Sans"/>
              </a:rPr>
              <a:t>Human oversight designed in from the start with clear accountability.</a:t>
            </a:r>
            <a:endParaRPr sz="1046" b="0" i="0" u="none" strike="noStrike" cap="none" dirty="0">
              <a:solidFill>
                <a:schemeClr val="dk1"/>
              </a:solidFill>
              <a:latin typeface="Calibri"/>
              <a:ea typeface="Calibri"/>
              <a:cs typeface="Calibri"/>
              <a:sym typeface="Calibri"/>
            </a:endParaRPr>
          </a:p>
        </p:txBody>
      </p:sp>
      <p:sp>
        <p:nvSpPr>
          <p:cNvPr id="181" name="Google Shape;181;p7"/>
          <p:cNvSpPr/>
          <p:nvPr/>
        </p:nvSpPr>
        <p:spPr>
          <a:xfrm>
            <a:off x="891831" y="3828793"/>
            <a:ext cx="28575" cy="871538"/>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7" descr="preencoded.png"/>
          <p:cNvPicPr preferRelativeResize="0"/>
          <p:nvPr/>
        </p:nvPicPr>
        <p:blipFill rotWithShape="1">
          <a:blip r:embed="rId7">
            <a:alphaModFix/>
          </a:blip>
          <a:srcRect/>
          <a:stretch/>
        </p:blipFill>
        <p:spPr>
          <a:xfrm>
            <a:off x="998987" y="3975240"/>
            <a:ext cx="114300" cy="114300"/>
          </a:xfrm>
          <a:prstGeom prst="rect">
            <a:avLst/>
          </a:prstGeom>
          <a:noFill/>
          <a:ln>
            <a:noFill/>
          </a:ln>
        </p:spPr>
      </p:pic>
      <p:sp>
        <p:nvSpPr>
          <p:cNvPr id="183" name="Google Shape;183;p7"/>
          <p:cNvSpPr/>
          <p:nvPr/>
        </p:nvSpPr>
        <p:spPr>
          <a:xfrm>
            <a:off x="1184725" y="3946665"/>
            <a:ext cx="449331"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 Monitor </a:t>
            </a:r>
            <a:endParaRPr sz="837" b="0" i="0" u="none" strike="noStrike" cap="none">
              <a:solidFill>
                <a:schemeClr val="dk1"/>
              </a:solidFill>
              <a:latin typeface="Calibri"/>
              <a:ea typeface="Calibri"/>
              <a:cs typeface="Calibri"/>
              <a:sym typeface="Calibri"/>
            </a:endParaRPr>
          </a:p>
        </p:txBody>
      </p:sp>
      <p:sp>
        <p:nvSpPr>
          <p:cNvPr id="184" name="Google Shape;184;p7"/>
          <p:cNvSpPr/>
          <p:nvPr/>
        </p:nvSpPr>
        <p:spPr>
          <a:xfrm>
            <a:off x="1705493" y="3935949"/>
            <a:ext cx="923609" cy="192881"/>
          </a:xfrm>
          <a:prstGeom prst="rect">
            <a:avLst/>
          </a:prstGeom>
          <a:solidFill>
            <a:srgbClr val="FF5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1705493" y="3935949"/>
            <a:ext cx="923609" cy="192881"/>
          </a:xfrm>
          <a:prstGeom prst="rect">
            <a:avLst/>
          </a:prstGeom>
          <a:noFill/>
          <a:ln>
            <a:noFill/>
          </a:ln>
        </p:spPr>
        <p:txBody>
          <a:bodyPr spcFirstLastPara="1" wrap="square" lIns="68050" tIns="25525" rIns="68050" bIns="25525" anchor="ctr" anchorCtr="0">
            <a:spAutoFit/>
          </a:bodyPr>
          <a:lstStyle/>
          <a:p>
            <a:pPr marL="0" marR="0" lvl="0" indent="0" algn="l" rtl="0">
              <a:spcBef>
                <a:spcPts val="0"/>
              </a:spcBef>
              <a:spcAft>
                <a:spcPts val="0"/>
              </a:spcAft>
              <a:buClr>
                <a:srgbClr val="FFFFFF"/>
              </a:buClr>
              <a:buSzPts val="732"/>
              <a:buFont typeface="Noto Sans"/>
              <a:buNone/>
            </a:pPr>
            <a:r>
              <a:rPr lang="en-US" sz="732" b="1" i="0" u="none" strike="noStrike" cap="none">
                <a:solidFill>
                  <a:srgbClr val="FFFFFF"/>
                </a:solidFill>
                <a:latin typeface="Noto Sans"/>
                <a:ea typeface="Noto Sans"/>
                <a:cs typeface="Noto Sans"/>
                <a:sym typeface="Noto Sans"/>
              </a:rPr>
              <a:t>Ongoing Review</a:t>
            </a:r>
            <a:endParaRPr sz="732" b="0" i="0" u="none" strike="noStrike" cap="none">
              <a:solidFill>
                <a:schemeClr val="dk1"/>
              </a:solidFill>
              <a:latin typeface="Calibri"/>
              <a:ea typeface="Calibri"/>
              <a:cs typeface="Calibri"/>
              <a:sym typeface="Calibri"/>
            </a:endParaRPr>
          </a:p>
        </p:txBody>
      </p:sp>
      <p:sp>
        <p:nvSpPr>
          <p:cNvPr id="186" name="Google Shape;186;p7"/>
          <p:cNvSpPr/>
          <p:nvPr/>
        </p:nvSpPr>
        <p:spPr>
          <a:xfrm>
            <a:off x="998987" y="4164549"/>
            <a:ext cx="3929063"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Continuous monitoring for performance and bias in production.</a:t>
            </a:r>
            <a:endParaRPr sz="1046" b="0" i="0" u="none" strike="noStrike" cap="none">
              <a:solidFill>
                <a:schemeClr val="dk1"/>
              </a:solidFill>
              <a:latin typeface="Calibri"/>
              <a:ea typeface="Calibri"/>
              <a:cs typeface="Calibri"/>
              <a:sym typeface="Calibri"/>
            </a:endParaRPr>
          </a:p>
        </p:txBody>
      </p:sp>
      <p:pic>
        <p:nvPicPr>
          <p:cNvPr id="3" name="Google Shape;187;p7" descr="preencoded.png">
            <a:extLst>
              <a:ext uri="{FF2B5EF4-FFF2-40B4-BE49-F238E27FC236}">
                <a16:creationId xmlns:a16="http://schemas.microsoft.com/office/drawing/2014/main" id="{A12FBF55-095B-720C-6815-318AB9077A9C}"/>
              </a:ext>
            </a:extLst>
          </p:cNvPr>
          <p:cNvPicPr preferRelativeResize="0"/>
          <p:nvPr/>
        </p:nvPicPr>
        <p:blipFill rotWithShape="1">
          <a:blip r:embed="rId8">
            <a:alphaModFix/>
          </a:blip>
          <a:srcRect l="29798"/>
          <a:stretch>
            <a:fillRect/>
          </a:stretch>
        </p:blipFill>
        <p:spPr>
          <a:xfrm>
            <a:off x="5243936" y="771604"/>
            <a:ext cx="3792207" cy="38912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8"/>
          <p:cNvSpPr/>
          <p:nvPr/>
        </p:nvSpPr>
        <p:spPr>
          <a:xfrm>
            <a:off x="285750" y="285750"/>
            <a:ext cx="8572500" cy="478631"/>
          </a:xfrm>
          <a:prstGeom prst="rect">
            <a:avLst/>
          </a:prstGeom>
          <a:noFill/>
          <a:ln>
            <a:noFill/>
          </a:ln>
        </p:spPr>
        <p:txBody>
          <a:bodyPr spcFirstLastPara="1" wrap="square" lIns="0" tIns="0" rIns="0" bIns="85075" anchor="ctr" anchorCtr="0">
            <a:spAutoFit/>
          </a:bodyPr>
          <a:lstStyle/>
          <a:p>
            <a:pPr marL="0" marR="0" lvl="0" indent="0" algn="l" rtl="0">
              <a:spcBef>
                <a:spcPts val="0"/>
              </a:spcBef>
              <a:spcAft>
                <a:spcPts val="0"/>
              </a:spcAft>
              <a:buClr>
                <a:srgbClr val="0B3954"/>
              </a:buClr>
              <a:buSzPts val="2025"/>
              <a:buFont typeface="Noto Sans"/>
              <a:buNone/>
            </a:pPr>
            <a:r>
              <a:rPr lang="en-US" sz="2025" b="1" i="0" u="none" strike="noStrike" cap="none">
                <a:solidFill>
                  <a:srgbClr val="0B3954"/>
                </a:solidFill>
                <a:latin typeface="Noto Sans"/>
                <a:ea typeface="Noto Sans"/>
                <a:cs typeface="Noto Sans"/>
                <a:sym typeface="Noto Sans"/>
              </a:rPr>
              <a:t>Our Safety Net: The Crisis Intervention Protocol</a:t>
            </a:r>
            <a:endParaRPr sz="2025" b="0" i="0" u="none" strike="noStrike" cap="none">
              <a:solidFill>
                <a:schemeClr val="dk1"/>
              </a:solidFill>
              <a:latin typeface="Calibri"/>
              <a:ea typeface="Calibri"/>
              <a:cs typeface="Calibri"/>
              <a:sym typeface="Calibri"/>
            </a:endParaRPr>
          </a:p>
        </p:txBody>
      </p:sp>
      <p:sp>
        <p:nvSpPr>
          <p:cNvPr id="196" name="Google Shape;196;p8"/>
          <p:cNvSpPr/>
          <p:nvPr/>
        </p:nvSpPr>
        <p:spPr>
          <a:xfrm>
            <a:off x="285750" y="957263"/>
            <a:ext cx="4143375" cy="5143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A prime example of our commitment to safety in action</a:t>
            </a:r>
            <a:endParaRPr sz="1350" b="0" i="0" u="none" strike="noStrike" cap="none">
              <a:solidFill>
                <a:schemeClr val="dk1"/>
              </a:solidFill>
              <a:latin typeface="Calibri"/>
              <a:ea typeface="Calibri"/>
              <a:cs typeface="Calibri"/>
              <a:sym typeface="Calibri"/>
            </a:endParaRPr>
          </a:p>
        </p:txBody>
      </p:sp>
      <p:sp>
        <p:nvSpPr>
          <p:cNvPr id="197" name="Google Shape;197;p8"/>
          <p:cNvSpPr/>
          <p:nvPr/>
        </p:nvSpPr>
        <p:spPr>
          <a:xfrm>
            <a:off x="285750" y="1578769"/>
            <a:ext cx="4143375" cy="102155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178594" y="1471613"/>
            <a:ext cx="285750" cy="285750"/>
          </a:xfrm>
          <a:prstGeom prst="ellipse">
            <a:avLst/>
          </a:prstGeom>
          <a:solidFill>
            <a:srgbClr val="FF5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178594" y="1471613"/>
            <a:ext cx="285750" cy="28575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1046"/>
              <a:buFont typeface="Noto Sans"/>
              <a:buNone/>
            </a:pPr>
            <a:r>
              <a:rPr lang="en-US" sz="1046" b="1" i="0" u="none" strike="noStrike" cap="none">
                <a:solidFill>
                  <a:srgbClr val="FFFFFF"/>
                </a:solidFill>
                <a:latin typeface="Noto Sans"/>
                <a:ea typeface="Noto Sans"/>
                <a:cs typeface="Noto Sans"/>
                <a:sym typeface="Noto Sans"/>
              </a:rPr>
              <a:t>1</a:t>
            </a:r>
            <a:endParaRPr sz="1046" b="0" i="0" u="none" strike="noStrike" cap="none">
              <a:solidFill>
                <a:schemeClr val="dk1"/>
              </a:solidFill>
              <a:latin typeface="Calibri"/>
              <a:ea typeface="Calibri"/>
              <a:cs typeface="Calibri"/>
              <a:sym typeface="Calibri"/>
            </a:endParaRPr>
          </a:p>
        </p:txBody>
      </p:sp>
      <p:sp>
        <p:nvSpPr>
          <p:cNvPr id="200" name="Google Shape;200;p8"/>
          <p:cNvSpPr/>
          <p:nvPr/>
        </p:nvSpPr>
        <p:spPr>
          <a:xfrm>
            <a:off x="428625" y="1721644"/>
            <a:ext cx="3857625" cy="235744"/>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1238"/>
              <a:buFont typeface="Noto Sans"/>
              <a:buNone/>
            </a:pPr>
            <a:r>
              <a:rPr lang="en-US" sz="1238" b="1" i="0" u="none" strike="noStrike" cap="none">
                <a:solidFill>
                  <a:srgbClr val="087E8B"/>
                </a:solidFill>
                <a:latin typeface="Noto Sans"/>
                <a:ea typeface="Noto Sans"/>
                <a:cs typeface="Noto Sans"/>
                <a:sym typeface="Noto Sans"/>
              </a:rPr>
              <a:t>The AI's Role</a:t>
            </a:r>
            <a:endParaRPr sz="1238" b="0" i="0" u="none" strike="noStrike" cap="none">
              <a:solidFill>
                <a:schemeClr val="dk1"/>
              </a:solidFill>
              <a:latin typeface="Calibri"/>
              <a:ea typeface="Calibri"/>
              <a:cs typeface="Calibri"/>
              <a:sym typeface="Calibri"/>
            </a:endParaRPr>
          </a:p>
        </p:txBody>
      </p:sp>
      <p:sp>
        <p:nvSpPr>
          <p:cNvPr id="201" name="Google Shape;201;p8"/>
          <p:cNvSpPr/>
          <p:nvPr/>
        </p:nvSpPr>
        <p:spPr>
          <a:xfrm>
            <a:off x="428625" y="2028825"/>
            <a:ext cx="3857625"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 Our suicide risk detection AI acts only as an early warning and triage tool. </a:t>
            </a:r>
            <a:endParaRPr sz="1046" b="0" i="0" u="none" strike="noStrike" cap="none">
              <a:solidFill>
                <a:schemeClr val="dk1"/>
              </a:solidFill>
              <a:latin typeface="Calibri"/>
              <a:ea typeface="Calibri"/>
              <a:cs typeface="Calibri"/>
              <a:sym typeface="Calibri"/>
            </a:endParaRPr>
          </a:p>
        </p:txBody>
      </p:sp>
      <p:sp>
        <p:nvSpPr>
          <p:cNvPr id="202" name="Google Shape;202;p8"/>
          <p:cNvSpPr/>
          <p:nvPr/>
        </p:nvSpPr>
        <p:spPr>
          <a:xfrm>
            <a:off x="285750" y="2743200"/>
            <a:ext cx="4143375" cy="102155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178594" y="2636044"/>
            <a:ext cx="285750" cy="285750"/>
          </a:xfrm>
          <a:prstGeom prst="ellipse">
            <a:avLst/>
          </a:prstGeom>
          <a:solidFill>
            <a:srgbClr val="FF5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178594" y="2636044"/>
            <a:ext cx="285750" cy="28575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1046"/>
              <a:buFont typeface="Noto Sans"/>
              <a:buNone/>
            </a:pPr>
            <a:r>
              <a:rPr lang="en-US" sz="1046" b="1" i="0" u="none" strike="noStrike" cap="none">
                <a:solidFill>
                  <a:srgbClr val="FFFFFF"/>
                </a:solidFill>
                <a:latin typeface="Noto Sans"/>
                <a:ea typeface="Noto Sans"/>
                <a:cs typeface="Noto Sans"/>
                <a:sym typeface="Noto Sans"/>
              </a:rPr>
              <a:t>2</a:t>
            </a:r>
            <a:endParaRPr sz="1046" b="0" i="0" u="none" strike="noStrike" cap="none">
              <a:solidFill>
                <a:schemeClr val="dk1"/>
              </a:solidFill>
              <a:latin typeface="Calibri"/>
              <a:ea typeface="Calibri"/>
              <a:cs typeface="Calibri"/>
              <a:sym typeface="Calibri"/>
            </a:endParaRPr>
          </a:p>
        </p:txBody>
      </p:sp>
      <p:sp>
        <p:nvSpPr>
          <p:cNvPr id="205" name="Google Shape;205;p8"/>
          <p:cNvSpPr/>
          <p:nvPr/>
        </p:nvSpPr>
        <p:spPr>
          <a:xfrm>
            <a:off x="428625" y="2886075"/>
            <a:ext cx="3857625" cy="235744"/>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1238"/>
              <a:buFont typeface="Noto Sans"/>
              <a:buNone/>
            </a:pPr>
            <a:r>
              <a:rPr lang="en-US" sz="1238" b="1" i="0" u="none" strike="noStrike" cap="none">
                <a:solidFill>
                  <a:srgbClr val="087E8B"/>
                </a:solidFill>
                <a:latin typeface="Noto Sans"/>
                <a:ea typeface="Noto Sans"/>
                <a:cs typeface="Noto Sans"/>
                <a:sym typeface="Noto Sans"/>
              </a:rPr>
              <a:t>The Protocol</a:t>
            </a:r>
            <a:endParaRPr sz="1238" b="0" i="0" u="none" strike="noStrike" cap="none">
              <a:solidFill>
                <a:schemeClr val="dk1"/>
              </a:solidFill>
              <a:latin typeface="Calibri"/>
              <a:ea typeface="Calibri"/>
              <a:cs typeface="Calibri"/>
              <a:sym typeface="Calibri"/>
            </a:endParaRPr>
          </a:p>
        </p:txBody>
      </p:sp>
      <p:sp>
        <p:nvSpPr>
          <p:cNvPr id="206" name="Google Shape;206;p8"/>
          <p:cNvSpPr/>
          <p:nvPr/>
        </p:nvSpPr>
        <p:spPr>
          <a:xfrm>
            <a:off x="428625" y="3193256"/>
            <a:ext cx="3857625"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 When the AI flags a high-risk user, it automatically triggers an alert and disengages. </a:t>
            </a:r>
            <a:endParaRPr sz="1046" b="0" i="0" u="none" strike="noStrike" cap="none">
              <a:solidFill>
                <a:schemeClr val="dk1"/>
              </a:solidFill>
              <a:latin typeface="Calibri"/>
              <a:ea typeface="Calibri"/>
              <a:cs typeface="Calibri"/>
              <a:sym typeface="Calibri"/>
            </a:endParaRPr>
          </a:p>
        </p:txBody>
      </p:sp>
      <p:sp>
        <p:nvSpPr>
          <p:cNvPr id="207" name="Google Shape;207;p8"/>
          <p:cNvSpPr/>
          <p:nvPr/>
        </p:nvSpPr>
        <p:spPr>
          <a:xfrm>
            <a:off x="285750" y="3907631"/>
            <a:ext cx="4143375" cy="123586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178594" y="3800475"/>
            <a:ext cx="285750" cy="285750"/>
          </a:xfrm>
          <a:prstGeom prst="ellipse">
            <a:avLst/>
          </a:prstGeom>
          <a:solidFill>
            <a:srgbClr val="FF5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178594" y="3800475"/>
            <a:ext cx="285750" cy="28575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1046"/>
              <a:buFont typeface="Noto Sans"/>
              <a:buNone/>
            </a:pPr>
            <a:r>
              <a:rPr lang="en-US" sz="1046" b="1" i="0" u="none" strike="noStrike" cap="none">
                <a:solidFill>
                  <a:srgbClr val="FFFFFF"/>
                </a:solidFill>
                <a:latin typeface="Noto Sans"/>
                <a:ea typeface="Noto Sans"/>
                <a:cs typeface="Noto Sans"/>
                <a:sym typeface="Noto Sans"/>
              </a:rPr>
              <a:t>3</a:t>
            </a:r>
            <a:endParaRPr sz="1046" b="0" i="0" u="none" strike="noStrike" cap="none">
              <a:solidFill>
                <a:schemeClr val="dk1"/>
              </a:solidFill>
              <a:latin typeface="Calibri"/>
              <a:ea typeface="Calibri"/>
              <a:cs typeface="Calibri"/>
              <a:sym typeface="Calibri"/>
            </a:endParaRPr>
          </a:p>
        </p:txBody>
      </p:sp>
      <p:sp>
        <p:nvSpPr>
          <p:cNvPr id="210" name="Google Shape;210;p8"/>
          <p:cNvSpPr/>
          <p:nvPr/>
        </p:nvSpPr>
        <p:spPr>
          <a:xfrm>
            <a:off x="428625" y="4050506"/>
            <a:ext cx="3857625" cy="235744"/>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1238"/>
              <a:buFont typeface="Noto Sans"/>
              <a:buNone/>
            </a:pPr>
            <a:r>
              <a:rPr lang="en-US" sz="1238" b="1" i="0" u="none" strike="noStrike" cap="none">
                <a:solidFill>
                  <a:srgbClr val="087E8B"/>
                </a:solidFill>
                <a:latin typeface="Noto Sans"/>
                <a:ea typeface="Noto Sans"/>
                <a:cs typeface="Noto Sans"/>
                <a:sym typeface="Noto Sans"/>
              </a:rPr>
              <a:t>The Human Handoff</a:t>
            </a:r>
            <a:endParaRPr sz="1238" b="0" i="0" u="none" strike="noStrike" cap="none">
              <a:solidFill>
                <a:schemeClr val="dk1"/>
              </a:solidFill>
              <a:latin typeface="Calibri"/>
              <a:ea typeface="Calibri"/>
              <a:cs typeface="Calibri"/>
              <a:sym typeface="Calibri"/>
            </a:endParaRPr>
          </a:p>
        </p:txBody>
      </p:sp>
      <p:sp>
        <p:nvSpPr>
          <p:cNvPr id="211" name="Google Shape;211;p8"/>
          <p:cNvSpPr/>
          <p:nvPr/>
        </p:nvSpPr>
        <p:spPr>
          <a:xfrm>
            <a:off x="428625" y="4357688"/>
            <a:ext cx="3857625" cy="64293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 The interaction is seamlessly transferred to our 24/7 team of licensed human clinicians who take over, ensuring a qualified professional manages the crisis. </a:t>
            </a:r>
            <a:endParaRPr sz="1046" b="0" i="0" u="none" strike="noStrike" cap="none">
              <a:solidFill>
                <a:schemeClr val="dk1"/>
              </a:solidFill>
              <a:latin typeface="Calibri"/>
              <a:ea typeface="Calibri"/>
              <a:cs typeface="Calibri"/>
              <a:sym typeface="Calibri"/>
            </a:endParaRPr>
          </a:p>
        </p:txBody>
      </p:sp>
      <p:sp>
        <p:nvSpPr>
          <p:cNvPr id="213" name="Google Shape;213;p8"/>
          <p:cNvSpPr/>
          <p:nvPr/>
        </p:nvSpPr>
        <p:spPr>
          <a:xfrm>
            <a:off x="4714875" y="1135856"/>
            <a:ext cx="4143375" cy="277177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4886325" y="1307306"/>
            <a:ext cx="3800475" cy="20002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1F2937"/>
              </a:buClr>
              <a:buSzPts val="1046"/>
              <a:buFont typeface="Noto Sans"/>
              <a:buNone/>
            </a:pPr>
            <a:r>
              <a:rPr lang="en-US" sz="1046" b="1" i="0" u="none" strike="noStrike" cap="none">
                <a:solidFill>
                  <a:srgbClr val="1F2937"/>
                </a:solidFill>
                <a:latin typeface="Noto Sans"/>
                <a:ea typeface="Noto Sans"/>
                <a:cs typeface="Noto Sans"/>
                <a:sym typeface="Noto Sans"/>
              </a:rPr>
              <a:t>Crisis Intervention Flow</a:t>
            </a:r>
            <a:endParaRPr sz="1046" b="0" i="0" u="none" strike="noStrike" cap="none">
              <a:solidFill>
                <a:schemeClr val="dk1"/>
              </a:solidFill>
              <a:latin typeface="Calibri"/>
              <a:ea typeface="Calibri"/>
              <a:cs typeface="Calibri"/>
              <a:sym typeface="Calibri"/>
            </a:endParaRPr>
          </a:p>
        </p:txBody>
      </p:sp>
      <p:sp>
        <p:nvSpPr>
          <p:cNvPr id="215" name="Google Shape;215;p8"/>
          <p:cNvSpPr/>
          <p:nvPr/>
        </p:nvSpPr>
        <p:spPr>
          <a:xfrm>
            <a:off x="5257800" y="1678781"/>
            <a:ext cx="1285875" cy="714375"/>
          </a:xfrm>
          <a:prstGeom prst="rect">
            <a:avLst/>
          </a:prstGeom>
          <a:solidFill>
            <a:srgbClr val="DBE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8" descr="preencoded.png"/>
          <p:cNvPicPr preferRelativeResize="0"/>
          <p:nvPr/>
        </p:nvPicPr>
        <p:blipFill rotWithShape="1">
          <a:blip r:embed="rId3">
            <a:alphaModFix/>
          </a:blip>
          <a:srcRect/>
          <a:stretch/>
        </p:blipFill>
        <p:spPr>
          <a:xfrm>
            <a:off x="5740003" y="1793081"/>
            <a:ext cx="321469" cy="257175"/>
          </a:xfrm>
          <a:prstGeom prst="rect">
            <a:avLst/>
          </a:prstGeom>
          <a:noFill/>
          <a:ln>
            <a:noFill/>
          </a:ln>
        </p:spPr>
      </p:pic>
      <p:sp>
        <p:nvSpPr>
          <p:cNvPr id="217" name="Google Shape;217;p8"/>
          <p:cNvSpPr/>
          <p:nvPr/>
        </p:nvSpPr>
        <p:spPr>
          <a:xfrm>
            <a:off x="5372100" y="2107406"/>
            <a:ext cx="1057275" cy="17145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333333"/>
              </a:buClr>
              <a:buSzPts val="837"/>
              <a:buFont typeface="Noto Sans"/>
              <a:buNone/>
            </a:pPr>
            <a:r>
              <a:rPr lang="en-US" sz="837" b="1" i="0" u="none" strike="noStrike" cap="none">
                <a:solidFill>
                  <a:srgbClr val="333333"/>
                </a:solidFill>
                <a:latin typeface="Noto Sans"/>
                <a:ea typeface="Noto Sans"/>
                <a:cs typeface="Noto Sans"/>
                <a:sym typeface="Noto Sans"/>
              </a:rPr>
              <a:t>AI Detects Risk</a:t>
            </a:r>
            <a:endParaRPr sz="837" b="0" i="0" u="none" strike="noStrike" cap="none">
              <a:solidFill>
                <a:schemeClr val="dk1"/>
              </a:solidFill>
              <a:latin typeface="Calibri"/>
              <a:ea typeface="Calibri"/>
              <a:cs typeface="Calibri"/>
              <a:sym typeface="Calibri"/>
            </a:endParaRPr>
          </a:p>
        </p:txBody>
      </p:sp>
      <p:pic>
        <p:nvPicPr>
          <p:cNvPr id="218" name="Google Shape;218;p8" descr="preencoded.png"/>
          <p:cNvPicPr preferRelativeResize="0"/>
          <p:nvPr/>
        </p:nvPicPr>
        <p:blipFill rotWithShape="1">
          <a:blip r:embed="rId4">
            <a:alphaModFix/>
          </a:blip>
          <a:srcRect/>
          <a:stretch/>
        </p:blipFill>
        <p:spPr>
          <a:xfrm>
            <a:off x="6686550" y="1921669"/>
            <a:ext cx="200025" cy="228600"/>
          </a:xfrm>
          <a:prstGeom prst="rect">
            <a:avLst/>
          </a:prstGeom>
          <a:noFill/>
          <a:ln>
            <a:noFill/>
          </a:ln>
        </p:spPr>
      </p:pic>
      <p:sp>
        <p:nvSpPr>
          <p:cNvPr id="219" name="Google Shape;219;p8"/>
          <p:cNvSpPr/>
          <p:nvPr/>
        </p:nvSpPr>
        <p:spPr>
          <a:xfrm>
            <a:off x="7029450" y="1678781"/>
            <a:ext cx="1285875" cy="714375"/>
          </a:xfrm>
          <a:prstGeom prst="rect">
            <a:avLst/>
          </a:prstGeom>
          <a:solidFill>
            <a:srgbClr val="FE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8" descr="preencoded.png"/>
          <p:cNvPicPr preferRelativeResize="0"/>
          <p:nvPr/>
        </p:nvPicPr>
        <p:blipFill rotWithShape="1">
          <a:blip r:embed="rId5">
            <a:alphaModFix/>
          </a:blip>
          <a:srcRect/>
          <a:stretch/>
        </p:blipFill>
        <p:spPr>
          <a:xfrm>
            <a:off x="7543800" y="1793081"/>
            <a:ext cx="257175" cy="257175"/>
          </a:xfrm>
          <a:prstGeom prst="rect">
            <a:avLst/>
          </a:prstGeom>
          <a:noFill/>
          <a:ln>
            <a:noFill/>
          </a:ln>
        </p:spPr>
      </p:pic>
      <p:sp>
        <p:nvSpPr>
          <p:cNvPr id="221" name="Google Shape;221;p8"/>
          <p:cNvSpPr/>
          <p:nvPr/>
        </p:nvSpPr>
        <p:spPr>
          <a:xfrm>
            <a:off x="7143750" y="2107406"/>
            <a:ext cx="1057275" cy="17145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333333"/>
              </a:buClr>
              <a:buSzPts val="837"/>
              <a:buFont typeface="Noto Sans"/>
              <a:buNone/>
            </a:pPr>
            <a:r>
              <a:rPr lang="en-US" sz="837" b="1" i="0" u="none" strike="noStrike" cap="none">
                <a:solidFill>
                  <a:srgbClr val="333333"/>
                </a:solidFill>
                <a:latin typeface="Noto Sans"/>
                <a:ea typeface="Noto Sans"/>
                <a:cs typeface="Noto Sans"/>
                <a:sym typeface="Noto Sans"/>
              </a:rPr>
              <a:t>AUTOMATIC ALERT</a:t>
            </a:r>
            <a:endParaRPr sz="837" b="0" i="0" u="none" strike="noStrike" cap="none">
              <a:solidFill>
                <a:schemeClr val="dk1"/>
              </a:solidFill>
              <a:latin typeface="Calibri"/>
              <a:ea typeface="Calibri"/>
              <a:cs typeface="Calibri"/>
              <a:sym typeface="Calibri"/>
            </a:endParaRPr>
          </a:p>
        </p:txBody>
      </p:sp>
      <p:pic>
        <p:nvPicPr>
          <p:cNvPr id="222" name="Google Shape;222;p8" descr="preencoded.png"/>
          <p:cNvPicPr preferRelativeResize="0"/>
          <p:nvPr/>
        </p:nvPicPr>
        <p:blipFill rotWithShape="1">
          <a:blip r:embed="rId6">
            <a:alphaModFix/>
          </a:blip>
          <a:srcRect/>
          <a:stretch/>
        </p:blipFill>
        <p:spPr>
          <a:xfrm>
            <a:off x="6700838" y="2621756"/>
            <a:ext cx="171450" cy="228600"/>
          </a:xfrm>
          <a:prstGeom prst="rect">
            <a:avLst/>
          </a:prstGeom>
          <a:noFill/>
          <a:ln>
            <a:noFill/>
          </a:ln>
        </p:spPr>
      </p:pic>
      <p:sp>
        <p:nvSpPr>
          <p:cNvPr id="223" name="Google Shape;223;p8"/>
          <p:cNvSpPr/>
          <p:nvPr/>
        </p:nvSpPr>
        <p:spPr>
          <a:xfrm>
            <a:off x="6000750" y="2850356"/>
            <a:ext cx="1571625" cy="885825"/>
          </a:xfrm>
          <a:prstGeom prst="rect">
            <a:avLst/>
          </a:prstGeom>
          <a:solidFill>
            <a:srgbClr val="D1F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 name="Google Shape;224;p8" descr="preencoded.png"/>
          <p:cNvPicPr preferRelativeResize="0"/>
          <p:nvPr/>
        </p:nvPicPr>
        <p:blipFill rotWithShape="1">
          <a:blip r:embed="rId7">
            <a:alphaModFix/>
          </a:blip>
          <a:srcRect/>
          <a:stretch/>
        </p:blipFill>
        <p:spPr>
          <a:xfrm>
            <a:off x="6674048" y="2964656"/>
            <a:ext cx="225028" cy="257175"/>
          </a:xfrm>
          <a:prstGeom prst="rect">
            <a:avLst/>
          </a:prstGeom>
          <a:noFill/>
          <a:ln>
            <a:noFill/>
          </a:ln>
        </p:spPr>
      </p:pic>
      <p:sp>
        <p:nvSpPr>
          <p:cNvPr id="225" name="Google Shape;225;p8"/>
          <p:cNvSpPr/>
          <p:nvPr/>
        </p:nvSpPr>
        <p:spPr>
          <a:xfrm>
            <a:off x="6115050" y="3278981"/>
            <a:ext cx="1343025" cy="34290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333333"/>
              </a:buClr>
              <a:buSzPts val="837"/>
              <a:buFont typeface="Noto Sans"/>
              <a:buNone/>
            </a:pPr>
            <a:r>
              <a:rPr lang="en-US" sz="837" b="1" i="0" u="none" strike="noStrike" cap="none">
                <a:solidFill>
                  <a:srgbClr val="333333"/>
                </a:solidFill>
                <a:latin typeface="Noto Sans"/>
                <a:ea typeface="Noto Sans"/>
                <a:cs typeface="Noto Sans"/>
                <a:sym typeface="Noto Sans"/>
              </a:rPr>
              <a:t>Human Clinician Takes Over</a:t>
            </a:r>
            <a:endParaRPr sz="837"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6;p8" descr="preencoded.png">
            <a:extLst>
              <a:ext uri="{FF2B5EF4-FFF2-40B4-BE49-F238E27FC236}">
                <a16:creationId xmlns:a16="http://schemas.microsoft.com/office/drawing/2014/main" id="{9DFCBBA3-E786-F3B5-281E-FCD58F40D7A8}"/>
              </a:ext>
            </a:extLst>
          </p:cNvPr>
          <p:cNvPicPr preferRelativeResize="0"/>
          <p:nvPr/>
        </p:nvPicPr>
        <p:blipFill rotWithShape="1">
          <a:blip r:embed="rId2">
            <a:alphaModFix/>
          </a:blip>
          <a:srcRect/>
          <a:stretch/>
        </p:blipFill>
        <p:spPr>
          <a:xfrm>
            <a:off x="1424609" y="346161"/>
            <a:ext cx="6294782" cy="4451178"/>
          </a:xfrm>
          <a:prstGeom prst="rect">
            <a:avLst/>
          </a:prstGeom>
          <a:noFill/>
          <a:ln>
            <a:noFill/>
          </a:ln>
        </p:spPr>
      </p:pic>
    </p:spTree>
    <p:extLst>
      <p:ext uri="{BB962C8B-B14F-4D97-AF65-F5344CB8AC3E}">
        <p14:creationId xmlns:p14="http://schemas.microsoft.com/office/powerpoint/2010/main" val="382936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9"/>
          <p:cNvSpPr/>
          <p:nvPr/>
        </p:nvSpPr>
        <p:spPr>
          <a:xfrm>
            <a:off x="285750" y="285750"/>
            <a:ext cx="8572500" cy="478631"/>
          </a:xfrm>
          <a:prstGeom prst="rect">
            <a:avLst/>
          </a:prstGeom>
          <a:noFill/>
          <a:ln>
            <a:noFill/>
          </a:ln>
        </p:spPr>
        <p:txBody>
          <a:bodyPr spcFirstLastPara="1" wrap="square" lIns="0" tIns="0" rIns="0" bIns="85075" anchor="ctr" anchorCtr="0">
            <a:spAutoFit/>
          </a:bodyPr>
          <a:lstStyle/>
          <a:p>
            <a:pPr marL="0" marR="0" lvl="0" indent="0" algn="l" rtl="0">
              <a:spcBef>
                <a:spcPts val="0"/>
              </a:spcBef>
              <a:spcAft>
                <a:spcPts val="0"/>
              </a:spcAft>
              <a:buClr>
                <a:srgbClr val="0B3954"/>
              </a:buClr>
              <a:buSzPts val="2025"/>
              <a:buFont typeface="Noto Sans"/>
              <a:buNone/>
            </a:pPr>
            <a:r>
              <a:rPr lang="en-US" sz="2025" b="1" i="0" u="none" strike="noStrike" cap="none">
                <a:solidFill>
                  <a:srgbClr val="0B3954"/>
                </a:solidFill>
                <a:latin typeface="Noto Sans"/>
                <a:ea typeface="Noto Sans"/>
                <a:cs typeface="Noto Sans"/>
                <a:sym typeface="Noto Sans"/>
              </a:rPr>
              <a:t>The Path Forward: Implementation Roadmap</a:t>
            </a:r>
            <a:endParaRPr sz="2025" b="0" i="0" u="none" strike="noStrike" cap="none">
              <a:solidFill>
                <a:schemeClr val="dk1"/>
              </a:solidFill>
              <a:latin typeface="Calibri"/>
              <a:ea typeface="Calibri"/>
              <a:cs typeface="Calibri"/>
              <a:sym typeface="Calibri"/>
            </a:endParaRPr>
          </a:p>
        </p:txBody>
      </p:sp>
      <p:sp>
        <p:nvSpPr>
          <p:cNvPr id="234" name="Google Shape;234;p9"/>
          <p:cNvSpPr/>
          <p:nvPr/>
        </p:nvSpPr>
        <p:spPr>
          <a:xfrm>
            <a:off x="285750" y="957263"/>
            <a:ext cx="4143375" cy="5143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A phased, manageable approach to full implementation over the next 6-9 months</a:t>
            </a:r>
            <a:endParaRPr sz="1350" b="0" i="0" u="none" strike="noStrike" cap="none">
              <a:solidFill>
                <a:schemeClr val="dk1"/>
              </a:solidFill>
              <a:latin typeface="Calibri"/>
              <a:ea typeface="Calibri"/>
              <a:cs typeface="Calibri"/>
              <a:sym typeface="Calibri"/>
            </a:endParaRPr>
          </a:p>
        </p:txBody>
      </p:sp>
      <p:sp>
        <p:nvSpPr>
          <p:cNvPr id="235" name="Google Shape;235;p9"/>
          <p:cNvSpPr/>
          <p:nvPr/>
        </p:nvSpPr>
        <p:spPr>
          <a:xfrm>
            <a:off x="285750" y="1578769"/>
            <a:ext cx="4143375" cy="59293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214313" y="1507331"/>
            <a:ext cx="214313" cy="214313"/>
          </a:xfrm>
          <a:prstGeom prst="ellipse">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214313" y="1507331"/>
            <a:ext cx="214313" cy="21431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837"/>
              <a:buFont typeface="Noto Sans"/>
              <a:buNone/>
            </a:pPr>
            <a:r>
              <a:rPr lang="en-US" sz="837" b="1" i="0" u="none" strike="noStrike" cap="none">
                <a:solidFill>
                  <a:srgbClr val="FFFFFF"/>
                </a:solidFill>
                <a:latin typeface="Noto Sans"/>
                <a:ea typeface="Noto Sans"/>
                <a:cs typeface="Noto Sans"/>
                <a:sym typeface="Noto Sans"/>
              </a:rPr>
              <a:t>1</a:t>
            </a:r>
            <a:endParaRPr sz="837" b="0" i="0" u="none" strike="noStrike" cap="none">
              <a:solidFill>
                <a:schemeClr val="dk1"/>
              </a:solidFill>
              <a:latin typeface="Calibri"/>
              <a:ea typeface="Calibri"/>
              <a:cs typeface="Calibri"/>
              <a:sym typeface="Calibri"/>
            </a:endParaRPr>
          </a:p>
        </p:txBody>
      </p:sp>
      <p:sp>
        <p:nvSpPr>
          <p:cNvPr id="238" name="Google Shape;238;p9"/>
          <p:cNvSpPr/>
          <p:nvPr/>
        </p:nvSpPr>
        <p:spPr>
          <a:xfrm>
            <a:off x="392906" y="1685925"/>
            <a:ext cx="3929063" cy="171450"/>
          </a:xfrm>
          <a:prstGeom prst="rect">
            <a:avLst/>
          </a:prstGeom>
          <a:noFill/>
          <a:ln>
            <a:noFill/>
          </a:ln>
        </p:spPr>
        <p:txBody>
          <a:bodyPr spcFirstLastPara="1" wrap="square" lIns="17005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Foundation &amp; Mobilization</a:t>
            </a:r>
            <a:endParaRPr sz="837" b="0" i="0" u="none" strike="noStrike" cap="none">
              <a:solidFill>
                <a:schemeClr val="dk1"/>
              </a:solidFill>
              <a:latin typeface="Calibri"/>
              <a:ea typeface="Calibri"/>
              <a:cs typeface="Calibri"/>
              <a:sym typeface="Calibri"/>
            </a:endParaRPr>
          </a:p>
        </p:txBody>
      </p:sp>
      <p:sp>
        <p:nvSpPr>
          <p:cNvPr id="239" name="Google Shape;239;p9"/>
          <p:cNvSpPr/>
          <p:nvPr/>
        </p:nvSpPr>
        <p:spPr>
          <a:xfrm>
            <a:off x="392906" y="1893094"/>
            <a:ext cx="3929063" cy="171450"/>
          </a:xfrm>
          <a:prstGeom prst="rect">
            <a:avLst/>
          </a:prstGeom>
          <a:noFill/>
          <a:ln>
            <a:noFill/>
          </a:ln>
        </p:spPr>
        <p:txBody>
          <a:bodyPr spcFirstLastPara="1" wrap="square" lIns="17005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Finalize policies, formalize the AIGC, establish governance structure.</a:t>
            </a:r>
            <a:endParaRPr sz="837" b="0" i="0" u="none" strike="noStrike" cap="none">
              <a:solidFill>
                <a:schemeClr val="dk1"/>
              </a:solidFill>
              <a:latin typeface="Calibri"/>
              <a:ea typeface="Calibri"/>
              <a:cs typeface="Calibri"/>
              <a:sym typeface="Calibri"/>
            </a:endParaRPr>
          </a:p>
        </p:txBody>
      </p:sp>
      <p:sp>
        <p:nvSpPr>
          <p:cNvPr id="240" name="Google Shape;240;p9"/>
          <p:cNvSpPr/>
          <p:nvPr/>
        </p:nvSpPr>
        <p:spPr>
          <a:xfrm>
            <a:off x="285750" y="2278856"/>
            <a:ext cx="4143375" cy="76438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214313" y="2207419"/>
            <a:ext cx="214313" cy="214313"/>
          </a:xfrm>
          <a:prstGeom prst="ellipse">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14313" y="2207419"/>
            <a:ext cx="214313" cy="21431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837"/>
              <a:buFont typeface="Noto Sans"/>
              <a:buNone/>
            </a:pPr>
            <a:r>
              <a:rPr lang="en-US" sz="837" b="1" i="0" u="none" strike="noStrike" cap="none">
                <a:solidFill>
                  <a:srgbClr val="FFFFFF"/>
                </a:solidFill>
                <a:latin typeface="Noto Sans"/>
                <a:ea typeface="Noto Sans"/>
                <a:cs typeface="Noto Sans"/>
                <a:sym typeface="Noto Sans"/>
              </a:rPr>
              <a:t>2</a:t>
            </a:r>
            <a:endParaRPr sz="837" b="0" i="0" u="none" strike="noStrike" cap="none">
              <a:solidFill>
                <a:schemeClr val="dk1"/>
              </a:solidFill>
              <a:latin typeface="Calibri"/>
              <a:ea typeface="Calibri"/>
              <a:cs typeface="Calibri"/>
              <a:sym typeface="Calibri"/>
            </a:endParaRPr>
          </a:p>
        </p:txBody>
      </p:sp>
      <p:sp>
        <p:nvSpPr>
          <p:cNvPr id="243" name="Google Shape;243;p9"/>
          <p:cNvSpPr/>
          <p:nvPr/>
        </p:nvSpPr>
        <p:spPr>
          <a:xfrm>
            <a:off x="392906" y="2386013"/>
            <a:ext cx="3929063" cy="171450"/>
          </a:xfrm>
          <a:prstGeom prst="rect">
            <a:avLst/>
          </a:prstGeom>
          <a:noFill/>
          <a:ln>
            <a:noFill/>
          </a:ln>
        </p:spPr>
        <p:txBody>
          <a:bodyPr spcFirstLastPara="1" wrap="square" lIns="17005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Rollout &amp; Deployment</a:t>
            </a:r>
            <a:endParaRPr sz="837" b="0" i="0" u="none" strike="noStrike" cap="none">
              <a:solidFill>
                <a:schemeClr val="dk1"/>
              </a:solidFill>
              <a:latin typeface="Calibri"/>
              <a:ea typeface="Calibri"/>
              <a:cs typeface="Calibri"/>
              <a:sym typeface="Calibri"/>
            </a:endParaRPr>
          </a:p>
        </p:txBody>
      </p:sp>
      <p:sp>
        <p:nvSpPr>
          <p:cNvPr id="244" name="Google Shape;244;p9"/>
          <p:cNvSpPr/>
          <p:nvPr/>
        </p:nvSpPr>
        <p:spPr>
          <a:xfrm>
            <a:off x="392906" y="2593181"/>
            <a:ext cx="3929063" cy="342900"/>
          </a:xfrm>
          <a:prstGeom prst="rect">
            <a:avLst/>
          </a:prstGeom>
          <a:noFill/>
          <a:ln>
            <a:noFill/>
          </a:ln>
        </p:spPr>
        <p:txBody>
          <a:bodyPr spcFirstLastPara="1" wrap="square" lIns="17005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Conduct training, deploy core processes like risk management and ethics review.</a:t>
            </a:r>
            <a:endParaRPr sz="837" b="0" i="0" u="none" strike="noStrike" cap="none">
              <a:solidFill>
                <a:schemeClr val="dk1"/>
              </a:solidFill>
              <a:latin typeface="Calibri"/>
              <a:ea typeface="Calibri"/>
              <a:cs typeface="Calibri"/>
              <a:sym typeface="Calibri"/>
            </a:endParaRPr>
          </a:p>
        </p:txBody>
      </p:sp>
      <p:sp>
        <p:nvSpPr>
          <p:cNvPr id="245" name="Google Shape;245;p9"/>
          <p:cNvSpPr/>
          <p:nvPr/>
        </p:nvSpPr>
        <p:spPr>
          <a:xfrm>
            <a:off x="285750" y="3150394"/>
            <a:ext cx="4143375" cy="76438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214313" y="3078956"/>
            <a:ext cx="214313" cy="214313"/>
          </a:xfrm>
          <a:prstGeom prst="ellipse">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214313" y="3078956"/>
            <a:ext cx="214313" cy="21431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837"/>
              <a:buFont typeface="Noto Sans"/>
              <a:buNone/>
            </a:pPr>
            <a:r>
              <a:rPr lang="en-US" sz="837" b="1" i="0" u="none" strike="noStrike" cap="none">
                <a:solidFill>
                  <a:srgbClr val="FFFFFF"/>
                </a:solidFill>
                <a:latin typeface="Noto Sans"/>
                <a:ea typeface="Noto Sans"/>
                <a:cs typeface="Noto Sans"/>
                <a:sym typeface="Noto Sans"/>
              </a:rPr>
              <a:t>3</a:t>
            </a:r>
            <a:endParaRPr sz="837" b="0" i="0" u="none" strike="noStrike" cap="none">
              <a:solidFill>
                <a:schemeClr val="dk1"/>
              </a:solidFill>
              <a:latin typeface="Calibri"/>
              <a:ea typeface="Calibri"/>
              <a:cs typeface="Calibri"/>
              <a:sym typeface="Calibri"/>
            </a:endParaRPr>
          </a:p>
        </p:txBody>
      </p:sp>
      <p:sp>
        <p:nvSpPr>
          <p:cNvPr id="248" name="Google Shape;248;p9"/>
          <p:cNvSpPr/>
          <p:nvPr/>
        </p:nvSpPr>
        <p:spPr>
          <a:xfrm>
            <a:off x="392906" y="3257550"/>
            <a:ext cx="3929063" cy="171450"/>
          </a:xfrm>
          <a:prstGeom prst="rect">
            <a:avLst/>
          </a:prstGeom>
          <a:noFill/>
          <a:ln>
            <a:noFill/>
          </a:ln>
        </p:spPr>
        <p:txBody>
          <a:bodyPr spcFirstLastPara="1" wrap="square" lIns="17005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Operational Integration</a:t>
            </a:r>
            <a:endParaRPr sz="837" b="0" i="0" u="none" strike="noStrike" cap="none">
              <a:solidFill>
                <a:schemeClr val="dk1"/>
              </a:solidFill>
              <a:latin typeface="Calibri"/>
              <a:ea typeface="Calibri"/>
              <a:cs typeface="Calibri"/>
              <a:sym typeface="Calibri"/>
            </a:endParaRPr>
          </a:p>
        </p:txBody>
      </p:sp>
      <p:sp>
        <p:nvSpPr>
          <p:cNvPr id="249" name="Google Shape;249;p9"/>
          <p:cNvSpPr/>
          <p:nvPr/>
        </p:nvSpPr>
        <p:spPr>
          <a:xfrm>
            <a:off x="392906" y="3464719"/>
            <a:ext cx="3929063" cy="342900"/>
          </a:xfrm>
          <a:prstGeom prst="rect">
            <a:avLst/>
          </a:prstGeom>
          <a:noFill/>
          <a:ln>
            <a:noFill/>
          </a:ln>
        </p:spPr>
        <p:txBody>
          <a:bodyPr spcFirstLastPara="1" wrap="square" lIns="17005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Embed AIMS into all new and existing projects, implement monitoring systems.</a:t>
            </a:r>
            <a:endParaRPr sz="837" b="0" i="0" u="none" strike="noStrike" cap="none">
              <a:solidFill>
                <a:schemeClr val="dk1"/>
              </a:solidFill>
              <a:latin typeface="Calibri"/>
              <a:ea typeface="Calibri"/>
              <a:cs typeface="Calibri"/>
              <a:sym typeface="Calibri"/>
            </a:endParaRPr>
          </a:p>
        </p:txBody>
      </p:sp>
      <p:sp>
        <p:nvSpPr>
          <p:cNvPr id="250" name="Google Shape;250;p9"/>
          <p:cNvSpPr/>
          <p:nvPr/>
        </p:nvSpPr>
        <p:spPr>
          <a:xfrm>
            <a:off x="285750" y="4021931"/>
            <a:ext cx="4143375" cy="76438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214313" y="3950494"/>
            <a:ext cx="214313" cy="214313"/>
          </a:xfrm>
          <a:prstGeom prst="ellipse">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214313" y="3950494"/>
            <a:ext cx="214313" cy="21431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837"/>
              <a:buFont typeface="Noto Sans"/>
              <a:buNone/>
            </a:pPr>
            <a:r>
              <a:rPr lang="en-US" sz="837" b="1" i="0" u="none" strike="noStrike" cap="none">
                <a:solidFill>
                  <a:srgbClr val="FFFFFF"/>
                </a:solidFill>
                <a:latin typeface="Noto Sans"/>
                <a:ea typeface="Noto Sans"/>
                <a:cs typeface="Noto Sans"/>
                <a:sym typeface="Noto Sans"/>
              </a:rPr>
              <a:t>4</a:t>
            </a:r>
            <a:endParaRPr sz="837" b="0" i="0" u="none" strike="noStrike" cap="none">
              <a:solidFill>
                <a:schemeClr val="dk1"/>
              </a:solidFill>
              <a:latin typeface="Calibri"/>
              <a:ea typeface="Calibri"/>
              <a:cs typeface="Calibri"/>
              <a:sym typeface="Calibri"/>
            </a:endParaRPr>
          </a:p>
        </p:txBody>
      </p:sp>
      <p:sp>
        <p:nvSpPr>
          <p:cNvPr id="253" name="Google Shape;253;p9"/>
          <p:cNvSpPr/>
          <p:nvPr/>
        </p:nvSpPr>
        <p:spPr>
          <a:xfrm>
            <a:off x="392906" y="4129088"/>
            <a:ext cx="3929063" cy="171450"/>
          </a:xfrm>
          <a:prstGeom prst="rect">
            <a:avLst/>
          </a:prstGeom>
          <a:noFill/>
          <a:ln>
            <a:noFill/>
          </a:ln>
        </p:spPr>
        <p:txBody>
          <a:bodyPr spcFirstLastPara="1" wrap="square" lIns="17005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Continual Improvement</a:t>
            </a:r>
            <a:endParaRPr sz="837" b="0" i="0" u="none" strike="noStrike" cap="none">
              <a:solidFill>
                <a:schemeClr val="dk1"/>
              </a:solidFill>
              <a:latin typeface="Calibri"/>
              <a:ea typeface="Calibri"/>
              <a:cs typeface="Calibri"/>
              <a:sym typeface="Calibri"/>
            </a:endParaRPr>
          </a:p>
        </p:txBody>
      </p:sp>
      <p:sp>
        <p:nvSpPr>
          <p:cNvPr id="254" name="Google Shape;254;p9"/>
          <p:cNvSpPr/>
          <p:nvPr/>
        </p:nvSpPr>
        <p:spPr>
          <a:xfrm>
            <a:off x="392906" y="4336256"/>
            <a:ext cx="3929063" cy="342900"/>
          </a:xfrm>
          <a:prstGeom prst="rect">
            <a:avLst/>
          </a:prstGeom>
          <a:noFill/>
          <a:ln>
            <a:noFill/>
          </a:ln>
        </p:spPr>
        <p:txBody>
          <a:bodyPr spcFirstLastPara="1" wrap="square" lIns="17005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Launch internal audit program and prepare for external ISO 42001 certification.</a:t>
            </a:r>
            <a:endParaRPr sz="837" b="0" i="0" u="none" strike="noStrike" cap="none">
              <a:solidFill>
                <a:schemeClr val="dk1"/>
              </a:solidFill>
              <a:latin typeface="Calibri"/>
              <a:ea typeface="Calibri"/>
              <a:cs typeface="Calibri"/>
              <a:sym typeface="Calibri"/>
            </a:endParaRPr>
          </a:p>
        </p:txBody>
      </p:sp>
      <p:pic>
        <p:nvPicPr>
          <p:cNvPr id="256" name="Google Shape;256;p9" descr="preencoded.png"/>
          <p:cNvPicPr preferRelativeResize="0"/>
          <p:nvPr/>
        </p:nvPicPr>
        <p:blipFill rotWithShape="1">
          <a:blip r:embed="rId3">
            <a:alphaModFix/>
          </a:blip>
          <a:srcRect/>
          <a:stretch/>
        </p:blipFill>
        <p:spPr>
          <a:xfrm>
            <a:off x="4500563" y="914399"/>
            <a:ext cx="4250532" cy="2550319"/>
          </a:xfrm>
          <a:prstGeom prst="rect">
            <a:avLst/>
          </a:prstGeom>
          <a:noFill/>
          <a:ln>
            <a:noFill/>
          </a:ln>
        </p:spPr>
      </p:pic>
      <p:sp>
        <p:nvSpPr>
          <p:cNvPr id="257" name="Google Shape;257;p9"/>
          <p:cNvSpPr/>
          <p:nvPr/>
        </p:nvSpPr>
        <p:spPr>
          <a:xfrm>
            <a:off x="4714875" y="4365400"/>
            <a:ext cx="4143375" cy="28575"/>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118497" y="4186237"/>
            <a:ext cx="142875" cy="142875"/>
          </a:xfrm>
          <a:prstGeom prst="ellipse">
            <a:avLst/>
          </a:prstGeom>
          <a:solidFill>
            <a:srgbClr val="087E8B"/>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4714875" y="4400549"/>
            <a:ext cx="950119" cy="15001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333333"/>
              </a:buClr>
              <a:buSzPts val="732"/>
              <a:buFont typeface="Noto Sans"/>
              <a:buNone/>
            </a:pPr>
            <a:r>
              <a:rPr lang="en-US" sz="732" b="1" i="0" u="none" strike="noStrike" cap="none">
                <a:solidFill>
                  <a:srgbClr val="333333"/>
                </a:solidFill>
                <a:latin typeface="Noto Sans"/>
                <a:ea typeface="Noto Sans"/>
                <a:cs typeface="Noto Sans"/>
                <a:sym typeface="Noto Sans"/>
              </a:rPr>
              <a:t>Phase 1</a:t>
            </a:r>
            <a:endParaRPr sz="732" b="0" i="0" u="none" strike="noStrike" cap="none">
              <a:solidFill>
                <a:schemeClr val="dk1"/>
              </a:solidFill>
              <a:latin typeface="Calibri"/>
              <a:ea typeface="Calibri"/>
              <a:cs typeface="Calibri"/>
              <a:sym typeface="Calibri"/>
            </a:endParaRPr>
          </a:p>
        </p:txBody>
      </p:sp>
      <p:sp>
        <p:nvSpPr>
          <p:cNvPr id="260" name="Google Shape;260;p9"/>
          <p:cNvSpPr/>
          <p:nvPr/>
        </p:nvSpPr>
        <p:spPr>
          <a:xfrm>
            <a:off x="4714875" y="4550568"/>
            <a:ext cx="950119" cy="1285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666666"/>
              </a:buClr>
              <a:buSzPts val="628"/>
              <a:buFont typeface="Noto Sans"/>
              <a:buNone/>
            </a:pPr>
            <a:r>
              <a:rPr lang="en-US" sz="628" b="0" i="0" u="none" strike="noStrike" cap="none">
                <a:solidFill>
                  <a:srgbClr val="666666"/>
                </a:solidFill>
                <a:latin typeface="Noto Sans"/>
                <a:ea typeface="Noto Sans"/>
                <a:cs typeface="Noto Sans"/>
                <a:sym typeface="Noto Sans"/>
              </a:rPr>
              <a:t>Months 1-2</a:t>
            </a:r>
            <a:endParaRPr sz="628" b="0" i="0" u="none" strike="noStrike" cap="none">
              <a:solidFill>
                <a:schemeClr val="dk1"/>
              </a:solidFill>
              <a:latin typeface="Calibri"/>
              <a:ea typeface="Calibri"/>
              <a:cs typeface="Calibri"/>
              <a:sym typeface="Calibri"/>
            </a:endParaRPr>
          </a:p>
        </p:txBody>
      </p:sp>
      <p:sp>
        <p:nvSpPr>
          <p:cNvPr id="261" name="Google Shape;261;p9"/>
          <p:cNvSpPr/>
          <p:nvPr/>
        </p:nvSpPr>
        <p:spPr>
          <a:xfrm>
            <a:off x="6182916" y="4186237"/>
            <a:ext cx="142875" cy="142875"/>
          </a:xfrm>
          <a:prstGeom prst="ellipse">
            <a:avLst/>
          </a:prstGeom>
          <a:solidFill>
            <a:srgbClr val="FFFFFF"/>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5779294" y="4400549"/>
            <a:ext cx="950119" cy="15001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333333"/>
              </a:buClr>
              <a:buSzPts val="732"/>
              <a:buFont typeface="Noto Sans"/>
              <a:buNone/>
            </a:pPr>
            <a:r>
              <a:rPr lang="en-US" sz="732" b="1" i="0" u="none" strike="noStrike" cap="none">
                <a:solidFill>
                  <a:srgbClr val="333333"/>
                </a:solidFill>
                <a:latin typeface="Noto Sans"/>
                <a:ea typeface="Noto Sans"/>
                <a:cs typeface="Noto Sans"/>
                <a:sym typeface="Noto Sans"/>
              </a:rPr>
              <a:t>Phase 2</a:t>
            </a:r>
            <a:endParaRPr sz="732" b="0" i="0" u="none" strike="noStrike" cap="none">
              <a:solidFill>
                <a:schemeClr val="dk1"/>
              </a:solidFill>
              <a:latin typeface="Calibri"/>
              <a:ea typeface="Calibri"/>
              <a:cs typeface="Calibri"/>
              <a:sym typeface="Calibri"/>
            </a:endParaRPr>
          </a:p>
        </p:txBody>
      </p:sp>
      <p:sp>
        <p:nvSpPr>
          <p:cNvPr id="263" name="Google Shape;263;p9"/>
          <p:cNvSpPr/>
          <p:nvPr/>
        </p:nvSpPr>
        <p:spPr>
          <a:xfrm>
            <a:off x="5779294" y="4550568"/>
            <a:ext cx="950119" cy="1285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666666"/>
              </a:buClr>
              <a:buSzPts val="628"/>
              <a:buFont typeface="Noto Sans"/>
              <a:buNone/>
            </a:pPr>
            <a:r>
              <a:rPr lang="en-US" sz="628" b="0" i="0" u="none" strike="noStrike" cap="none">
                <a:solidFill>
                  <a:srgbClr val="666666"/>
                </a:solidFill>
                <a:latin typeface="Noto Sans"/>
                <a:ea typeface="Noto Sans"/>
                <a:cs typeface="Noto Sans"/>
                <a:sym typeface="Noto Sans"/>
              </a:rPr>
              <a:t>Months 3-4</a:t>
            </a:r>
            <a:endParaRPr sz="628" b="0" i="0" u="none" strike="noStrike" cap="none">
              <a:solidFill>
                <a:schemeClr val="dk1"/>
              </a:solidFill>
              <a:latin typeface="Calibri"/>
              <a:ea typeface="Calibri"/>
              <a:cs typeface="Calibri"/>
              <a:sym typeface="Calibri"/>
            </a:endParaRPr>
          </a:p>
        </p:txBody>
      </p:sp>
      <p:sp>
        <p:nvSpPr>
          <p:cNvPr id="264" name="Google Shape;264;p9"/>
          <p:cNvSpPr/>
          <p:nvPr/>
        </p:nvSpPr>
        <p:spPr>
          <a:xfrm>
            <a:off x="7247334" y="4186237"/>
            <a:ext cx="142875" cy="142875"/>
          </a:xfrm>
          <a:prstGeom prst="ellipse">
            <a:avLst/>
          </a:prstGeom>
          <a:solidFill>
            <a:srgbClr val="FFFFFF"/>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6843713" y="4400549"/>
            <a:ext cx="950119" cy="15001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333333"/>
              </a:buClr>
              <a:buSzPts val="732"/>
              <a:buFont typeface="Noto Sans"/>
              <a:buNone/>
            </a:pPr>
            <a:r>
              <a:rPr lang="en-US" sz="732" b="1" i="0" u="none" strike="noStrike" cap="none">
                <a:solidFill>
                  <a:srgbClr val="333333"/>
                </a:solidFill>
                <a:latin typeface="Noto Sans"/>
                <a:ea typeface="Noto Sans"/>
                <a:cs typeface="Noto Sans"/>
                <a:sym typeface="Noto Sans"/>
              </a:rPr>
              <a:t>Phase 3</a:t>
            </a:r>
            <a:endParaRPr sz="732" b="0" i="0" u="none" strike="noStrike" cap="none">
              <a:solidFill>
                <a:schemeClr val="dk1"/>
              </a:solidFill>
              <a:latin typeface="Calibri"/>
              <a:ea typeface="Calibri"/>
              <a:cs typeface="Calibri"/>
              <a:sym typeface="Calibri"/>
            </a:endParaRPr>
          </a:p>
        </p:txBody>
      </p:sp>
      <p:sp>
        <p:nvSpPr>
          <p:cNvPr id="266" name="Google Shape;266;p9"/>
          <p:cNvSpPr/>
          <p:nvPr/>
        </p:nvSpPr>
        <p:spPr>
          <a:xfrm>
            <a:off x="6843713" y="4550568"/>
            <a:ext cx="950119" cy="1285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666666"/>
              </a:buClr>
              <a:buSzPts val="628"/>
              <a:buFont typeface="Noto Sans"/>
              <a:buNone/>
            </a:pPr>
            <a:r>
              <a:rPr lang="en-US" sz="628" b="0" i="0" u="none" strike="noStrike" cap="none">
                <a:solidFill>
                  <a:srgbClr val="666666"/>
                </a:solidFill>
                <a:latin typeface="Noto Sans"/>
                <a:ea typeface="Noto Sans"/>
                <a:cs typeface="Noto Sans"/>
                <a:sym typeface="Noto Sans"/>
              </a:rPr>
              <a:t>Months 5-7</a:t>
            </a:r>
            <a:endParaRPr sz="628" b="0" i="0" u="none" strike="noStrike" cap="none">
              <a:solidFill>
                <a:schemeClr val="dk1"/>
              </a:solidFill>
              <a:latin typeface="Calibri"/>
              <a:ea typeface="Calibri"/>
              <a:cs typeface="Calibri"/>
              <a:sym typeface="Calibri"/>
            </a:endParaRPr>
          </a:p>
        </p:txBody>
      </p:sp>
      <p:sp>
        <p:nvSpPr>
          <p:cNvPr id="267" name="Google Shape;267;p9"/>
          <p:cNvSpPr/>
          <p:nvPr/>
        </p:nvSpPr>
        <p:spPr>
          <a:xfrm>
            <a:off x="8311753" y="4186237"/>
            <a:ext cx="142875" cy="142875"/>
          </a:xfrm>
          <a:prstGeom prst="ellipse">
            <a:avLst/>
          </a:prstGeom>
          <a:solidFill>
            <a:srgbClr val="FFFFFF"/>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7908131" y="4400549"/>
            <a:ext cx="950119" cy="15001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333333"/>
              </a:buClr>
              <a:buSzPts val="732"/>
              <a:buFont typeface="Noto Sans"/>
              <a:buNone/>
            </a:pPr>
            <a:r>
              <a:rPr lang="en-US" sz="732" b="1" i="0" u="none" strike="noStrike" cap="none">
                <a:solidFill>
                  <a:srgbClr val="333333"/>
                </a:solidFill>
                <a:latin typeface="Noto Sans"/>
                <a:ea typeface="Noto Sans"/>
                <a:cs typeface="Noto Sans"/>
                <a:sym typeface="Noto Sans"/>
              </a:rPr>
              <a:t>Phase 4</a:t>
            </a:r>
            <a:endParaRPr sz="732" b="0" i="0" u="none" strike="noStrike" cap="none">
              <a:solidFill>
                <a:schemeClr val="dk1"/>
              </a:solidFill>
              <a:latin typeface="Calibri"/>
              <a:ea typeface="Calibri"/>
              <a:cs typeface="Calibri"/>
              <a:sym typeface="Calibri"/>
            </a:endParaRPr>
          </a:p>
        </p:txBody>
      </p:sp>
      <p:sp>
        <p:nvSpPr>
          <p:cNvPr id="269" name="Google Shape;269;p9"/>
          <p:cNvSpPr/>
          <p:nvPr/>
        </p:nvSpPr>
        <p:spPr>
          <a:xfrm>
            <a:off x="7908131" y="4550568"/>
            <a:ext cx="950119" cy="1285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666666"/>
              </a:buClr>
              <a:buSzPts val="628"/>
              <a:buFont typeface="Noto Sans"/>
              <a:buNone/>
            </a:pPr>
            <a:r>
              <a:rPr lang="en-US" sz="628" b="0" i="0" u="none" strike="noStrike" cap="none">
                <a:solidFill>
                  <a:srgbClr val="666666"/>
                </a:solidFill>
                <a:latin typeface="Noto Sans"/>
                <a:ea typeface="Noto Sans"/>
                <a:cs typeface="Noto Sans"/>
                <a:sym typeface="Noto Sans"/>
              </a:rPr>
              <a:t>Months 8-9</a:t>
            </a:r>
            <a:endParaRPr sz="628"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70;p9" descr="preencoded.png">
            <a:extLst>
              <a:ext uri="{FF2B5EF4-FFF2-40B4-BE49-F238E27FC236}">
                <a16:creationId xmlns:a16="http://schemas.microsoft.com/office/drawing/2014/main" id="{757D487D-2F38-2194-C945-D989F3A6F25A}"/>
              </a:ext>
            </a:extLst>
          </p:cNvPr>
          <p:cNvPicPr preferRelativeResize="0"/>
          <p:nvPr/>
        </p:nvPicPr>
        <p:blipFill rotWithShape="1">
          <a:blip r:embed="rId2">
            <a:alphaModFix/>
          </a:blip>
          <a:srcRect/>
          <a:stretch/>
        </p:blipFill>
        <p:spPr>
          <a:xfrm>
            <a:off x="859942" y="722592"/>
            <a:ext cx="7424116" cy="3698316"/>
          </a:xfrm>
          <a:prstGeom prst="rect">
            <a:avLst/>
          </a:prstGeom>
          <a:noFill/>
          <a:ln>
            <a:noFill/>
          </a:ln>
        </p:spPr>
      </p:pic>
    </p:spTree>
    <p:extLst>
      <p:ext uri="{BB962C8B-B14F-4D97-AF65-F5344CB8AC3E}">
        <p14:creationId xmlns:p14="http://schemas.microsoft.com/office/powerpoint/2010/main" val="349556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10"/>
          <p:cNvSpPr/>
          <p:nvPr/>
        </p:nvSpPr>
        <p:spPr>
          <a:xfrm>
            <a:off x="214313" y="214313"/>
            <a:ext cx="8715375" cy="478631"/>
          </a:xfrm>
          <a:prstGeom prst="rect">
            <a:avLst/>
          </a:prstGeom>
          <a:noFill/>
          <a:ln>
            <a:noFill/>
          </a:ln>
        </p:spPr>
        <p:txBody>
          <a:bodyPr spcFirstLastPara="1" wrap="square" lIns="0" tIns="0" rIns="0" bIns="85075" anchor="ctr" anchorCtr="0">
            <a:spAutoFit/>
          </a:bodyPr>
          <a:lstStyle/>
          <a:p>
            <a:pPr marL="0" marR="0" lvl="0" indent="0" algn="l" rtl="0">
              <a:spcBef>
                <a:spcPts val="0"/>
              </a:spcBef>
              <a:spcAft>
                <a:spcPts val="0"/>
              </a:spcAft>
              <a:buClr>
                <a:srgbClr val="0B3954"/>
              </a:buClr>
              <a:buSzPts val="2025"/>
              <a:buFont typeface="Noto Sans"/>
              <a:buNone/>
            </a:pPr>
            <a:r>
              <a:rPr lang="en-US" sz="2025" b="1" i="0" u="none" strike="noStrike" cap="none">
                <a:solidFill>
                  <a:srgbClr val="0B3954"/>
                </a:solidFill>
                <a:latin typeface="Noto Sans"/>
                <a:ea typeface="Noto Sans"/>
                <a:cs typeface="Noto Sans"/>
                <a:sym typeface="Noto Sans"/>
              </a:rPr>
              <a:t>Conclusion: A Framework for Trust &amp; Growth</a:t>
            </a:r>
            <a:endParaRPr sz="2025" b="0" i="0" u="none" strike="noStrike" cap="none">
              <a:solidFill>
                <a:schemeClr val="dk1"/>
              </a:solidFill>
              <a:latin typeface="Calibri"/>
              <a:ea typeface="Calibri"/>
              <a:cs typeface="Calibri"/>
              <a:sym typeface="Calibri"/>
            </a:endParaRPr>
          </a:p>
        </p:txBody>
      </p:sp>
      <p:sp>
        <p:nvSpPr>
          <p:cNvPr id="278" name="Google Shape;278;p10"/>
          <p:cNvSpPr/>
          <p:nvPr/>
        </p:nvSpPr>
        <p:spPr>
          <a:xfrm>
            <a:off x="214313" y="814388"/>
            <a:ext cx="4250531" cy="25717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Implementing the AIMS will:</a:t>
            </a:r>
            <a:endParaRPr sz="1350" b="0" i="0" u="none" strike="noStrike" cap="none">
              <a:solidFill>
                <a:schemeClr val="dk1"/>
              </a:solidFill>
              <a:latin typeface="Calibri"/>
              <a:ea typeface="Calibri"/>
              <a:cs typeface="Calibri"/>
              <a:sym typeface="Calibri"/>
            </a:endParaRPr>
          </a:p>
        </p:txBody>
      </p:sp>
      <p:sp>
        <p:nvSpPr>
          <p:cNvPr id="279" name="Google Shape;279;p10"/>
          <p:cNvSpPr/>
          <p:nvPr/>
        </p:nvSpPr>
        <p:spPr>
          <a:xfrm>
            <a:off x="214313" y="1143000"/>
            <a:ext cx="4250531" cy="54434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214313" y="1143000"/>
            <a:ext cx="28575" cy="544348"/>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10" descr="preencoded.png"/>
          <p:cNvPicPr preferRelativeResize="0"/>
          <p:nvPr/>
        </p:nvPicPr>
        <p:blipFill rotWithShape="1">
          <a:blip r:embed="rId3">
            <a:alphaModFix/>
          </a:blip>
          <a:srcRect/>
          <a:stretch/>
        </p:blipFill>
        <p:spPr>
          <a:xfrm>
            <a:off x="300038" y="1257300"/>
            <a:ext cx="114300" cy="114300"/>
          </a:xfrm>
          <a:prstGeom prst="rect">
            <a:avLst/>
          </a:prstGeom>
          <a:noFill/>
          <a:ln>
            <a:noFill/>
          </a:ln>
        </p:spPr>
      </p:pic>
      <p:sp>
        <p:nvSpPr>
          <p:cNvPr id="282" name="Google Shape;282;p10"/>
          <p:cNvSpPr/>
          <p:nvPr/>
        </p:nvSpPr>
        <p:spPr>
          <a:xfrm>
            <a:off x="485775" y="1228725"/>
            <a:ext cx="1348299"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 Build Unbreakable Trust </a:t>
            </a:r>
            <a:endParaRPr sz="837" b="0" i="0" u="none" strike="noStrike" cap="none">
              <a:solidFill>
                <a:schemeClr val="dk1"/>
              </a:solidFill>
              <a:latin typeface="Calibri"/>
              <a:ea typeface="Calibri"/>
              <a:cs typeface="Calibri"/>
              <a:sym typeface="Calibri"/>
            </a:endParaRPr>
          </a:p>
        </p:txBody>
      </p:sp>
      <p:sp>
        <p:nvSpPr>
          <p:cNvPr id="283" name="Google Shape;283;p10"/>
          <p:cNvSpPr/>
          <p:nvPr/>
        </p:nvSpPr>
        <p:spPr>
          <a:xfrm>
            <a:off x="300038" y="1421606"/>
            <a:ext cx="4079081" cy="18001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942"/>
              <a:buFont typeface="Noto Sans"/>
              <a:buNone/>
            </a:pPr>
            <a:r>
              <a:rPr lang="en-US" sz="942" b="0" i="0" u="none" strike="noStrike" cap="none">
                <a:solidFill>
                  <a:srgbClr val="333333"/>
                </a:solidFill>
                <a:latin typeface="Noto Sans"/>
                <a:ea typeface="Noto Sans"/>
                <a:cs typeface="Noto Sans"/>
                <a:sym typeface="Noto Sans"/>
              </a:rPr>
              <a:t> Create a foundation of trust with our users and clinicians. </a:t>
            </a:r>
            <a:endParaRPr sz="942" b="0" i="0" u="none" strike="noStrike" cap="none">
              <a:solidFill>
                <a:schemeClr val="dk1"/>
              </a:solidFill>
              <a:latin typeface="Calibri"/>
              <a:ea typeface="Calibri"/>
              <a:cs typeface="Calibri"/>
              <a:sym typeface="Calibri"/>
            </a:endParaRPr>
          </a:p>
        </p:txBody>
      </p:sp>
      <p:sp>
        <p:nvSpPr>
          <p:cNvPr id="284" name="Google Shape;284;p10"/>
          <p:cNvSpPr/>
          <p:nvPr/>
        </p:nvSpPr>
        <p:spPr>
          <a:xfrm>
            <a:off x="214313" y="1758786"/>
            <a:ext cx="4250531" cy="54434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0"/>
          <p:cNvSpPr/>
          <p:nvPr/>
        </p:nvSpPr>
        <p:spPr>
          <a:xfrm>
            <a:off x="214313" y="1758786"/>
            <a:ext cx="28575" cy="544348"/>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 name="Google Shape;286;p10" descr="preencoded.png"/>
          <p:cNvPicPr preferRelativeResize="0"/>
          <p:nvPr/>
        </p:nvPicPr>
        <p:blipFill rotWithShape="1">
          <a:blip r:embed="rId4">
            <a:alphaModFix/>
          </a:blip>
          <a:srcRect/>
          <a:stretch/>
        </p:blipFill>
        <p:spPr>
          <a:xfrm>
            <a:off x="300038" y="1873086"/>
            <a:ext cx="142875" cy="114300"/>
          </a:xfrm>
          <a:prstGeom prst="rect">
            <a:avLst/>
          </a:prstGeom>
          <a:noFill/>
          <a:ln>
            <a:noFill/>
          </a:ln>
        </p:spPr>
      </p:pic>
      <p:sp>
        <p:nvSpPr>
          <p:cNvPr id="287" name="Google Shape;287;p10"/>
          <p:cNvSpPr/>
          <p:nvPr/>
        </p:nvSpPr>
        <p:spPr>
          <a:xfrm>
            <a:off x="514350" y="1844511"/>
            <a:ext cx="135195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 Mitigate Significant Risk </a:t>
            </a:r>
            <a:endParaRPr sz="837" b="0" i="0" u="none" strike="noStrike" cap="none">
              <a:solidFill>
                <a:schemeClr val="dk1"/>
              </a:solidFill>
              <a:latin typeface="Calibri"/>
              <a:ea typeface="Calibri"/>
              <a:cs typeface="Calibri"/>
              <a:sym typeface="Calibri"/>
            </a:endParaRPr>
          </a:p>
        </p:txBody>
      </p:sp>
      <p:sp>
        <p:nvSpPr>
          <p:cNvPr id="288" name="Google Shape;288;p10"/>
          <p:cNvSpPr/>
          <p:nvPr/>
        </p:nvSpPr>
        <p:spPr>
          <a:xfrm>
            <a:off x="300038" y="2037392"/>
            <a:ext cx="4079081" cy="18001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942"/>
              <a:buFont typeface="Noto Sans"/>
              <a:buNone/>
            </a:pPr>
            <a:r>
              <a:rPr lang="en-US" sz="942" b="0" i="0" u="none" strike="noStrike" cap="none">
                <a:solidFill>
                  <a:srgbClr val="333333"/>
                </a:solidFill>
                <a:latin typeface="Noto Sans"/>
                <a:ea typeface="Noto Sans"/>
                <a:cs typeface="Noto Sans"/>
                <a:sym typeface="Noto Sans"/>
              </a:rPr>
              <a:t> Protect against legal, reputational, and clinical risks. </a:t>
            </a:r>
            <a:endParaRPr sz="942" b="0" i="0" u="none" strike="noStrike" cap="none">
              <a:solidFill>
                <a:schemeClr val="dk1"/>
              </a:solidFill>
              <a:latin typeface="Calibri"/>
              <a:ea typeface="Calibri"/>
              <a:cs typeface="Calibri"/>
              <a:sym typeface="Calibri"/>
            </a:endParaRPr>
          </a:p>
        </p:txBody>
      </p:sp>
      <p:sp>
        <p:nvSpPr>
          <p:cNvPr id="289" name="Google Shape;289;p10"/>
          <p:cNvSpPr/>
          <p:nvPr/>
        </p:nvSpPr>
        <p:spPr>
          <a:xfrm>
            <a:off x="214313" y="2374571"/>
            <a:ext cx="4250531" cy="54434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0"/>
          <p:cNvSpPr/>
          <p:nvPr/>
        </p:nvSpPr>
        <p:spPr>
          <a:xfrm>
            <a:off x="214313" y="2374571"/>
            <a:ext cx="28575" cy="544348"/>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10" descr="preencoded.png"/>
          <p:cNvPicPr preferRelativeResize="0"/>
          <p:nvPr/>
        </p:nvPicPr>
        <p:blipFill rotWithShape="1">
          <a:blip r:embed="rId5">
            <a:alphaModFix/>
          </a:blip>
          <a:srcRect/>
          <a:stretch/>
        </p:blipFill>
        <p:spPr>
          <a:xfrm>
            <a:off x="300038" y="2488871"/>
            <a:ext cx="85725" cy="114300"/>
          </a:xfrm>
          <a:prstGeom prst="rect">
            <a:avLst/>
          </a:prstGeom>
          <a:noFill/>
          <a:ln>
            <a:noFill/>
          </a:ln>
        </p:spPr>
      </p:pic>
      <p:sp>
        <p:nvSpPr>
          <p:cNvPr id="292" name="Google Shape;292;p10"/>
          <p:cNvSpPr/>
          <p:nvPr/>
        </p:nvSpPr>
        <p:spPr>
          <a:xfrm>
            <a:off x="457200" y="2460296"/>
            <a:ext cx="1801732"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 Provide a Defensible Framework </a:t>
            </a:r>
            <a:endParaRPr sz="837" b="0" i="0" u="none" strike="noStrike" cap="none">
              <a:solidFill>
                <a:schemeClr val="dk1"/>
              </a:solidFill>
              <a:latin typeface="Calibri"/>
              <a:ea typeface="Calibri"/>
              <a:cs typeface="Calibri"/>
              <a:sym typeface="Calibri"/>
            </a:endParaRPr>
          </a:p>
        </p:txBody>
      </p:sp>
      <p:sp>
        <p:nvSpPr>
          <p:cNvPr id="293" name="Google Shape;293;p10"/>
          <p:cNvSpPr/>
          <p:nvPr/>
        </p:nvSpPr>
        <p:spPr>
          <a:xfrm>
            <a:off x="300038" y="2653178"/>
            <a:ext cx="4079081" cy="18001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942"/>
              <a:buFont typeface="Noto Sans"/>
              <a:buNone/>
            </a:pPr>
            <a:r>
              <a:rPr lang="en-US" sz="942" b="0" i="0" u="none" strike="noStrike" cap="none">
                <a:solidFill>
                  <a:srgbClr val="333333"/>
                </a:solidFill>
                <a:latin typeface="Noto Sans"/>
                <a:ea typeface="Noto Sans"/>
                <a:cs typeface="Noto Sans"/>
                <a:sym typeface="Noto Sans"/>
              </a:rPr>
              <a:t> Demonstrate to regulators our commitment to responsible AI. </a:t>
            </a:r>
            <a:endParaRPr sz="942" b="0" i="0" u="none" strike="noStrike" cap="none">
              <a:solidFill>
                <a:schemeClr val="dk1"/>
              </a:solidFill>
              <a:latin typeface="Calibri"/>
              <a:ea typeface="Calibri"/>
              <a:cs typeface="Calibri"/>
              <a:sym typeface="Calibri"/>
            </a:endParaRPr>
          </a:p>
        </p:txBody>
      </p:sp>
      <p:sp>
        <p:nvSpPr>
          <p:cNvPr id="294" name="Google Shape;294;p10"/>
          <p:cNvSpPr/>
          <p:nvPr/>
        </p:nvSpPr>
        <p:spPr>
          <a:xfrm>
            <a:off x="214313" y="2990357"/>
            <a:ext cx="4250531" cy="54434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0"/>
          <p:cNvSpPr/>
          <p:nvPr/>
        </p:nvSpPr>
        <p:spPr>
          <a:xfrm>
            <a:off x="214313" y="2990357"/>
            <a:ext cx="28575" cy="544348"/>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10" descr="preencoded.png"/>
          <p:cNvPicPr preferRelativeResize="0"/>
          <p:nvPr/>
        </p:nvPicPr>
        <p:blipFill rotWithShape="1">
          <a:blip r:embed="rId6">
            <a:alphaModFix/>
          </a:blip>
          <a:srcRect/>
          <a:stretch/>
        </p:blipFill>
        <p:spPr>
          <a:xfrm>
            <a:off x="300038" y="3104657"/>
            <a:ext cx="114300" cy="114300"/>
          </a:xfrm>
          <a:prstGeom prst="rect">
            <a:avLst/>
          </a:prstGeom>
          <a:noFill/>
          <a:ln>
            <a:noFill/>
          </a:ln>
        </p:spPr>
      </p:pic>
      <p:sp>
        <p:nvSpPr>
          <p:cNvPr id="297" name="Google Shape;297;p10"/>
          <p:cNvSpPr/>
          <p:nvPr/>
        </p:nvSpPr>
        <p:spPr>
          <a:xfrm>
            <a:off x="485775" y="3076082"/>
            <a:ext cx="1025296"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 Unlock Innovation </a:t>
            </a:r>
            <a:endParaRPr sz="837" b="0" i="0" u="none" strike="noStrike" cap="none">
              <a:solidFill>
                <a:schemeClr val="dk1"/>
              </a:solidFill>
              <a:latin typeface="Calibri"/>
              <a:ea typeface="Calibri"/>
              <a:cs typeface="Calibri"/>
              <a:sym typeface="Calibri"/>
            </a:endParaRPr>
          </a:p>
        </p:txBody>
      </p:sp>
      <p:sp>
        <p:nvSpPr>
          <p:cNvPr id="298" name="Google Shape;298;p10"/>
          <p:cNvSpPr/>
          <p:nvPr/>
        </p:nvSpPr>
        <p:spPr>
          <a:xfrm>
            <a:off x="300038" y="3268963"/>
            <a:ext cx="4079081" cy="18001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942"/>
              <a:buFont typeface="Noto Sans"/>
              <a:buNone/>
            </a:pPr>
            <a:r>
              <a:rPr lang="en-US" sz="942" b="0" i="0" u="none" strike="noStrike" cap="none">
                <a:solidFill>
                  <a:srgbClr val="333333"/>
                </a:solidFill>
                <a:latin typeface="Noto Sans"/>
                <a:ea typeface="Noto Sans"/>
                <a:cs typeface="Noto Sans"/>
                <a:sym typeface="Noto Sans"/>
              </a:rPr>
              <a:t> Give our teams a safe framework to build within. </a:t>
            </a:r>
            <a:endParaRPr sz="942" b="0" i="0" u="none" strike="noStrike" cap="none">
              <a:solidFill>
                <a:schemeClr val="dk1"/>
              </a:solidFill>
              <a:latin typeface="Calibri"/>
              <a:ea typeface="Calibri"/>
              <a:cs typeface="Calibri"/>
              <a:sym typeface="Calibri"/>
            </a:endParaRPr>
          </a:p>
        </p:txBody>
      </p:sp>
      <p:sp>
        <p:nvSpPr>
          <p:cNvPr id="299" name="Google Shape;299;p10"/>
          <p:cNvSpPr/>
          <p:nvPr/>
        </p:nvSpPr>
        <p:spPr>
          <a:xfrm>
            <a:off x="214313" y="3641861"/>
            <a:ext cx="4250531" cy="764381"/>
          </a:xfrm>
          <a:prstGeom prst="rect">
            <a:avLst/>
          </a:prstGeom>
          <a:solidFill>
            <a:srgbClr val="0B3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p:nvPr/>
        </p:nvSpPr>
        <p:spPr>
          <a:xfrm>
            <a:off x="321469" y="3727586"/>
            <a:ext cx="4036219" cy="21431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FF5A5F"/>
              </a:buClr>
              <a:buSzPts val="1046"/>
              <a:buFont typeface="Noto Sans"/>
              <a:buNone/>
            </a:pPr>
            <a:r>
              <a:rPr lang="en-US" sz="1046" b="1" i="0" u="none" strike="noStrike" cap="none">
                <a:solidFill>
                  <a:srgbClr val="FF5A5F"/>
                </a:solidFill>
                <a:latin typeface="Noto Sans"/>
                <a:ea typeface="Noto Sans"/>
                <a:cs typeface="Noto Sans"/>
                <a:sym typeface="Noto Sans"/>
              </a:rPr>
              <a:t>Call to Action:</a:t>
            </a:r>
            <a:endParaRPr sz="1046" b="0" i="0" u="none" strike="noStrike" cap="none">
              <a:solidFill>
                <a:schemeClr val="dk1"/>
              </a:solidFill>
              <a:latin typeface="Calibri"/>
              <a:ea typeface="Calibri"/>
              <a:cs typeface="Calibri"/>
              <a:sym typeface="Calibri"/>
            </a:endParaRPr>
          </a:p>
        </p:txBody>
      </p:sp>
      <p:sp>
        <p:nvSpPr>
          <p:cNvPr id="301" name="Google Shape;301;p10"/>
          <p:cNvSpPr/>
          <p:nvPr/>
        </p:nvSpPr>
        <p:spPr>
          <a:xfrm>
            <a:off x="492919" y="3977618"/>
            <a:ext cx="3864769"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FFFFFF"/>
              </a:buClr>
              <a:buSzPts val="837"/>
              <a:buFont typeface="Noto Sans"/>
              <a:buNone/>
            </a:pPr>
            <a:r>
              <a:rPr lang="en-US" sz="837" b="0" i="0" u="none" strike="noStrike" cap="none">
                <a:solidFill>
                  <a:srgbClr val="FFFFFF"/>
                </a:solidFill>
                <a:latin typeface="Noto Sans"/>
                <a:ea typeface="Noto Sans"/>
                <a:cs typeface="Noto Sans"/>
                <a:sym typeface="Noto Sans"/>
              </a:rPr>
              <a:t>Formal approval of the AIMS policies and charter</a:t>
            </a:r>
            <a:endParaRPr sz="837" b="0" i="0" u="none" strike="noStrike" cap="none">
              <a:solidFill>
                <a:schemeClr val="dk1"/>
              </a:solidFill>
              <a:latin typeface="Calibri"/>
              <a:ea typeface="Calibri"/>
              <a:cs typeface="Calibri"/>
              <a:sym typeface="Calibri"/>
            </a:endParaRPr>
          </a:p>
        </p:txBody>
      </p:sp>
      <p:sp>
        <p:nvSpPr>
          <p:cNvPr id="302" name="Google Shape;302;p10"/>
          <p:cNvSpPr/>
          <p:nvPr/>
        </p:nvSpPr>
        <p:spPr>
          <a:xfrm>
            <a:off x="492919" y="4149068"/>
            <a:ext cx="3864769"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FFFFFF"/>
              </a:buClr>
              <a:buSzPts val="837"/>
              <a:buFont typeface="Noto Sans"/>
              <a:buNone/>
            </a:pPr>
            <a:r>
              <a:rPr lang="en-US" sz="837" b="0" i="0" u="none" strike="noStrike" cap="none">
                <a:solidFill>
                  <a:srgbClr val="FFFFFF"/>
                </a:solidFill>
                <a:latin typeface="Noto Sans"/>
                <a:ea typeface="Noto Sans"/>
                <a:cs typeface="Noto Sans"/>
                <a:sym typeface="Noto Sans"/>
              </a:rPr>
              <a:t>Endorsement of the implementation roadmap</a:t>
            </a:r>
            <a:endParaRPr sz="837" b="0" i="0" u="none" strike="noStrike" cap="none">
              <a:solidFill>
                <a:schemeClr val="dk1"/>
              </a:solidFill>
              <a:latin typeface="Calibri"/>
              <a:ea typeface="Calibri"/>
              <a:cs typeface="Calibri"/>
              <a:sym typeface="Calibri"/>
            </a:endParaRPr>
          </a:p>
        </p:txBody>
      </p:sp>
      <p:pic>
        <p:nvPicPr>
          <p:cNvPr id="303" name="Google Shape;303;p10" descr="preencoded.png"/>
          <p:cNvPicPr preferRelativeResize="0"/>
          <p:nvPr/>
        </p:nvPicPr>
        <p:blipFill rotWithShape="1">
          <a:blip r:embed="rId7">
            <a:alphaModFix/>
          </a:blip>
          <a:srcRect/>
          <a:stretch/>
        </p:blipFill>
        <p:spPr>
          <a:xfrm>
            <a:off x="5089922" y="834058"/>
            <a:ext cx="3732609" cy="3664744"/>
          </a:xfrm>
          <a:prstGeom prst="rect">
            <a:avLst/>
          </a:prstGeom>
          <a:noFill/>
          <a:ln>
            <a:noFill/>
          </a:ln>
        </p:spPr>
      </p:pic>
      <p:sp>
        <p:nvSpPr>
          <p:cNvPr id="304" name="Google Shape;304;p10"/>
          <p:cNvSpPr/>
          <p:nvPr/>
        </p:nvSpPr>
        <p:spPr>
          <a:xfrm>
            <a:off x="6451783" y="3892772"/>
            <a:ext cx="2275757" cy="58635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0"/>
          <p:cNvSpPr/>
          <p:nvPr/>
        </p:nvSpPr>
        <p:spPr>
          <a:xfrm>
            <a:off x="6537508" y="4064030"/>
            <a:ext cx="2076685" cy="14497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942"/>
              <a:buFont typeface="Noto Sans"/>
              <a:buNone/>
            </a:pPr>
            <a:r>
              <a:rPr lang="en-US" sz="942" b="1" i="0" u="none" strike="noStrike" cap="none">
                <a:solidFill>
                  <a:srgbClr val="333333"/>
                </a:solidFill>
                <a:latin typeface="Noto Sans"/>
                <a:ea typeface="Noto Sans"/>
                <a:cs typeface="Noto Sans"/>
                <a:sym typeface="Noto Sans"/>
              </a:rPr>
              <a:t>Fawzooz AI</a:t>
            </a:r>
            <a:endParaRPr sz="942" b="0" i="0" u="none" strike="noStrike" cap="none">
              <a:solidFill>
                <a:schemeClr val="dk1"/>
              </a:solidFill>
              <a:latin typeface="Calibri"/>
              <a:ea typeface="Calibri"/>
              <a:cs typeface="Calibri"/>
              <a:sym typeface="Calibri"/>
            </a:endParaRPr>
          </a:p>
        </p:txBody>
      </p:sp>
      <p:sp>
        <p:nvSpPr>
          <p:cNvPr id="306" name="Google Shape;306;p10"/>
          <p:cNvSpPr/>
          <p:nvPr/>
        </p:nvSpPr>
        <p:spPr>
          <a:xfrm>
            <a:off x="6537508" y="4255637"/>
            <a:ext cx="2076685" cy="11266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4B5563"/>
              </a:buClr>
              <a:buSzPts val="732"/>
              <a:buFont typeface="Noto Sans"/>
              <a:buNone/>
            </a:pPr>
            <a:r>
              <a:rPr lang="en-US" sz="732" b="0" i="0" u="none" strike="noStrike" cap="none">
                <a:solidFill>
                  <a:srgbClr val="4B5563"/>
                </a:solidFill>
                <a:latin typeface="Noto Sans"/>
                <a:ea typeface="Noto Sans"/>
                <a:cs typeface="Noto Sans"/>
                <a:sym typeface="Noto Sans"/>
              </a:rPr>
              <a:t>Building the future of mental wellness</a:t>
            </a:r>
            <a:endParaRPr sz="732"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2"/>
          <p:cNvSpPr/>
          <p:nvPr/>
        </p:nvSpPr>
        <p:spPr>
          <a:xfrm>
            <a:off x="285750" y="285750"/>
            <a:ext cx="8572500" cy="478631"/>
          </a:xfrm>
          <a:prstGeom prst="rect">
            <a:avLst/>
          </a:prstGeom>
          <a:noFill/>
          <a:ln>
            <a:noFill/>
          </a:ln>
        </p:spPr>
        <p:txBody>
          <a:bodyPr spcFirstLastPara="1" wrap="square" lIns="0" tIns="0" rIns="0" bIns="85075" anchor="ctr" anchorCtr="0">
            <a:spAutoFit/>
          </a:bodyPr>
          <a:lstStyle/>
          <a:p>
            <a:pPr marL="0" marR="0" lvl="0" indent="0" algn="l" rtl="0">
              <a:spcBef>
                <a:spcPts val="0"/>
              </a:spcBef>
              <a:spcAft>
                <a:spcPts val="0"/>
              </a:spcAft>
              <a:buClr>
                <a:srgbClr val="0B3954"/>
              </a:buClr>
              <a:buSzPts val="2025"/>
              <a:buFont typeface="Noto Sans"/>
              <a:buNone/>
            </a:pPr>
            <a:r>
              <a:rPr lang="en-US" sz="2025" b="1" i="0" u="none" strike="noStrike" cap="none">
                <a:solidFill>
                  <a:srgbClr val="0B3954"/>
                </a:solidFill>
                <a:latin typeface="Noto Sans"/>
                <a:ea typeface="Noto Sans"/>
                <a:cs typeface="Noto Sans"/>
                <a:sym typeface="Noto Sans"/>
              </a:rPr>
              <a:t>The Strategic Imperative: Why This, Why Now?</a:t>
            </a:r>
            <a:endParaRPr sz="2025" b="0" i="0" u="none" strike="noStrike" cap="none">
              <a:solidFill>
                <a:schemeClr val="dk1"/>
              </a:solidFill>
              <a:latin typeface="Calibri"/>
              <a:ea typeface="Calibri"/>
              <a:cs typeface="Calibri"/>
              <a:sym typeface="Calibri"/>
            </a:endParaRPr>
          </a:p>
        </p:txBody>
      </p:sp>
      <p:sp>
        <p:nvSpPr>
          <p:cNvPr id="28" name="Google Shape;28;p2"/>
          <p:cNvSpPr/>
          <p:nvPr/>
        </p:nvSpPr>
        <p:spPr>
          <a:xfrm>
            <a:off x="285750" y="1028700"/>
            <a:ext cx="2705081" cy="250745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2" descr="preencoded.png"/>
          <p:cNvPicPr preferRelativeResize="0"/>
          <p:nvPr/>
        </p:nvPicPr>
        <p:blipFill rotWithShape="1">
          <a:blip r:embed="rId3">
            <a:alphaModFix/>
          </a:blip>
          <a:srcRect/>
          <a:stretch/>
        </p:blipFill>
        <p:spPr>
          <a:xfrm>
            <a:off x="464344" y="1273373"/>
            <a:ext cx="257175" cy="257175"/>
          </a:xfrm>
          <a:prstGeom prst="rect">
            <a:avLst/>
          </a:prstGeom>
          <a:noFill/>
          <a:ln>
            <a:noFill/>
          </a:ln>
        </p:spPr>
      </p:pic>
      <p:sp>
        <p:nvSpPr>
          <p:cNvPr id="30" name="Google Shape;30;p2"/>
          <p:cNvSpPr/>
          <p:nvPr/>
        </p:nvSpPr>
        <p:spPr>
          <a:xfrm>
            <a:off x="464344" y="1700213"/>
            <a:ext cx="2347894" cy="5143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Complex Regulatory Landscape</a:t>
            </a:r>
            <a:endParaRPr sz="1350" b="0" i="0" u="none" strike="noStrike" cap="none">
              <a:solidFill>
                <a:schemeClr val="dk1"/>
              </a:solidFill>
              <a:latin typeface="Calibri"/>
              <a:ea typeface="Calibri"/>
              <a:cs typeface="Calibri"/>
              <a:sym typeface="Calibri"/>
            </a:endParaRPr>
          </a:p>
        </p:txBody>
      </p:sp>
      <p:sp>
        <p:nvSpPr>
          <p:cNvPr id="31" name="Google Shape;31;p2"/>
          <p:cNvSpPr/>
          <p:nvPr/>
        </p:nvSpPr>
        <p:spPr>
          <a:xfrm>
            <a:off x="464344" y="2286000"/>
            <a:ext cx="2347894" cy="107156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 Navigating HIPAA, GDPR, and UAE's data localization laws is a condition of market access. Non-compliance carries severe financial and legal penalties. </a:t>
            </a:r>
            <a:endParaRPr sz="1046" b="0" i="0" u="none" strike="noStrike" cap="none">
              <a:solidFill>
                <a:schemeClr val="dk1"/>
              </a:solidFill>
              <a:latin typeface="Calibri"/>
              <a:ea typeface="Calibri"/>
              <a:cs typeface="Calibri"/>
              <a:sym typeface="Calibri"/>
            </a:endParaRPr>
          </a:p>
        </p:txBody>
      </p:sp>
      <p:sp>
        <p:nvSpPr>
          <p:cNvPr id="32" name="Google Shape;32;p2"/>
          <p:cNvSpPr/>
          <p:nvPr/>
        </p:nvSpPr>
        <p:spPr>
          <a:xfrm>
            <a:off x="3219431" y="1028700"/>
            <a:ext cx="2705109" cy="250745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2" descr="preencoded.png"/>
          <p:cNvPicPr preferRelativeResize="0"/>
          <p:nvPr/>
        </p:nvPicPr>
        <p:blipFill rotWithShape="1">
          <a:blip r:embed="rId4">
            <a:alphaModFix/>
          </a:blip>
          <a:srcRect/>
          <a:stretch/>
        </p:blipFill>
        <p:spPr>
          <a:xfrm>
            <a:off x="3398025" y="1273373"/>
            <a:ext cx="257175" cy="257175"/>
          </a:xfrm>
          <a:prstGeom prst="rect">
            <a:avLst/>
          </a:prstGeom>
          <a:noFill/>
          <a:ln>
            <a:noFill/>
          </a:ln>
        </p:spPr>
      </p:pic>
      <p:sp>
        <p:nvSpPr>
          <p:cNvPr id="34" name="Google Shape;34;p2"/>
          <p:cNvSpPr/>
          <p:nvPr/>
        </p:nvSpPr>
        <p:spPr>
          <a:xfrm>
            <a:off x="3398025" y="1700213"/>
            <a:ext cx="2347922" cy="5143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Trust is Our License to Operate</a:t>
            </a:r>
            <a:endParaRPr sz="1350" b="0" i="0" u="none" strike="noStrike" cap="none">
              <a:solidFill>
                <a:schemeClr val="dk1"/>
              </a:solidFill>
              <a:latin typeface="Calibri"/>
              <a:ea typeface="Calibri"/>
              <a:cs typeface="Calibri"/>
              <a:sym typeface="Calibri"/>
            </a:endParaRPr>
          </a:p>
        </p:txBody>
      </p:sp>
      <p:sp>
        <p:nvSpPr>
          <p:cNvPr id="35" name="Google Shape;35;p2"/>
          <p:cNvSpPr/>
          <p:nvPr/>
        </p:nvSpPr>
        <p:spPr>
          <a:xfrm>
            <a:off x="3398025" y="2286000"/>
            <a:ext cx="2347922" cy="107156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 In mental wellness, user trust is not a feature; it's our entire business model. A single ethical or safety failure could be catastrophic. </a:t>
            </a:r>
            <a:endParaRPr sz="1046" b="0" i="0" u="none" strike="noStrike" cap="none">
              <a:solidFill>
                <a:schemeClr val="dk1"/>
              </a:solidFill>
              <a:latin typeface="Calibri"/>
              <a:ea typeface="Calibri"/>
              <a:cs typeface="Calibri"/>
              <a:sym typeface="Calibri"/>
            </a:endParaRPr>
          </a:p>
        </p:txBody>
      </p:sp>
      <p:sp>
        <p:nvSpPr>
          <p:cNvPr id="36" name="Google Shape;36;p2"/>
          <p:cNvSpPr/>
          <p:nvPr/>
        </p:nvSpPr>
        <p:spPr>
          <a:xfrm>
            <a:off x="6153141" y="1028700"/>
            <a:ext cx="2705081" cy="250745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2" descr="preencoded.png"/>
          <p:cNvPicPr preferRelativeResize="0"/>
          <p:nvPr/>
        </p:nvPicPr>
        <p:blipFill rotWithShape="1">
          <a:blip r:embed="rId5">
            <a:alphaModFix/>
          </a:blip>
          <a:srcRect/>
          <a:stretch/>
        </p:blipFill>
        <p:spPr>
          <a:xfrm>
            <a:off x="6331734" y="1273373"/>
            <a:ext cx="257175" cy="257175"/>
          </a:xfrm>
          <a:prstGeom prst="rect">
            <a:avLst/>
          </a:prstGeom>
          <a:noFill/>
          <a:ln>
            <a:noFill/>
          </a:ln>
        </p:spPr>
      </p:pic>
      <p:sp>
        <p:nvSpPr>
          <p:cNvPr id="38" name="Google Shape;38;p2"/>
          <p:cNvSpPr/>
          <p:nvPr/>
        </p:nvSpPr>
        <p:spPr>
          <a:xfrm>
            <a:off x="6331734" y="1700213"/>
            <a:ext cx="2347894" cy="5143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Responsible AI is a Competitive Advantage</a:t>
            </a:r>
            <a:endParaRPr sz="1350" b="0" i="0" u="none" strike="noStrike" cap="none">
              <a:solidFill>
                <a:schemeClr val="dk1"/>
              </a:solidFill>
              <a:latin typeface="Calibri"/>
              <a:ea typeface="Calibri"/>
              <a:cs typeface="Calibri"/>
              <a:sym typeface="Calibri"/>
            </a:endParaRPr>
          </a:p>
        </p:txBody>
      </p:sp>
      <p:sp>
        <p:nvSpPr>
          <p:cNvPr id="39" name="Google Shape;39;p2"/>
          <p:cNvSpPr/>
          <p:nvPr/>
        </p:nvSpPr>
        <p:spPr>
          <a:xfrm>
            <a:off x="6331734" y="2286000"/>
            <a:ext cx="2347894" cy="107156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 The market leader will be the one who masters responsible innovation. A robust governance framework enables us to move faster, safely. </a:t>
            </a:r>
            <a:endParaRPr sz="1046" b="0" i="0" u="none" strike="noStrike" cap="none">
              <a:solidFill>
                <a:schemeClr val="dk1"/>
              </a:solidFill>
              <a:latin typeface="Calibri"/>
              <a:ea typeface="Calibri"/>
              <a:cs typeface="Calibri"/>
              <a:sym typeface="Calibri"/>
            </a:endParaRPr>
          </a:p>
        </p:txBody>
      </p:sp>
      <p:sp>
        <p:nvSpPr>
          <p:cNvPr id="41" name="Google Shape;41;p2"/>
          <p:cNvSpPr/>
          <p:nvPr/>
        </p:nvSpPr>
        <p:spPr>
          <a:xfrm>
            <a:off x="285750" y="5807869"/>
            <a:ext cx="8572500" cy="45005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666666"/>
              </a:buClr>
              <a:buSzPts val="732"/>
              <a:buFont typeface="Noto Sans"/>
              <a:buNone/>
            </a:pPr>
            <a:endParaRPr sz="732"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0;p2" descr="preencoded.png">
            <a:extLst>
              <a:ext uri="{FF2B5EF4-FFF2-40B4-BE49-F238E27FC236}">
                <a16:creationId xmlns:a16="http://schemas.microsoft.com/office/drawing/2014/main" id="{113F0C13-3B2C-DDEE-F28F-5FF9DE09BC92}"/>
              </a:ext>
            </a:extLst>
          </p:cNvPr>
          <p:cNvPicPr preferRelativeResize="0"/>
          <p:nvPr/>
        </p:nvPicPr>
        <p:blipFill rotWithShape="1">
          <a:blip r:embed="rId2">
            <a:alphaModFix/>
          </a:blip>
          <a:srcRect/>
          <a:stretch/>
        </p:blipFill>
        <p:spPr>
          <a:xfrm>
            <a:off x="424069" y="0"/>
            <a:ext cx="8494643" cy="5022574"/>
          </a:xfrm>
          <a:prstGeom prst="rect">
            <a:avLst/>
          </a:prstGeom>
          <a:noFill/>
          <a:ln>
            <a:noFill/>
          </a:ln>
        </p:spPr>
      </p:pic>
    </p:spTree>
    <p:extLst>
      <p:ext uri="{BB962C8B-B14F-4D97-AF65-F5344CB8AC3E}">
        <p14:creationId xmlns:p14="http://schemas.microsoft.com/office/powerpoint/2010/main" val="1917614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3"/>
          <p:cNvSpPr/>
          <p:nvPr/>
        </p:nvSpPr>
        <p:spPr>
          <a:xfrm>
            <a:off x="285750" y="285750"/>
            <a:ext cx="8572500" cy="478631"/>
          </a:xfrm>
          <a:prstGeom prst="rect">
            <a:avLst/>
          </a:prstGeom>
          <a:noFill/>
          <a:ln>
            <a:noFill/>
          </a:ln>
        </p:spPr>
        <p:txBody>
          <a:bodyPr spcFirstLastPara="1" wrap="square" lIns="0" tIns="0" rIns="0" bIns="85075" anchor="ctr" anchorCtr="0">
            <a:spAutoFit/>
          </a:bodyPr>
          <a:lstStyle/>
          <a:p>
            <a:pPr marL="0" marR="0" lvl="0" indent="0" algn="l" rtl="0">
              <a:spcBef>
                <a:spcPts val="0"/>
              </a:spcBef>
              <a:spcAft>
                <a:spcPts val="0"/>
              </a:spcAft>
              <a:buClr>
                <a:srgbClr val="0B3954"/>
              </a:buClr>
              <a:buSzPts val="2025"/>
              <a:buFont typeface="Noto Sans"/>
              <a:buNone/>
            </a:pPr>
            <a:r>
              <a:rPr lang="en-US" sz="2025" b="1" i="0" u="none" strike="noStrike" cap="none">
                <a:solidFill>
                  <a:srgbClr val="0B3954"/>
                </a:solidFill>
                <a:latin typeface="Noto Sans"/>
                <a:ea typeface="Noto Sans"/>
                <a:cs typeface="Noto Sans"/>
                <a:sym typeface="Noto Sans"/>
              </a:rPr>
              <a:t>Our Solution: The AI Management System (AIMS)</a:t>
            </a:r>
            <a:endParaRPr sz="2025" b="0" i="0" u="none" strike="noStrike" cap="none">
              <a:solidFill>
                <a:schemeClr val="dk1"/>
              </a:solidFill>
              <a:latin typeface="Calibri"/>
              <a:ea typeface="Calibri"/>
              <a:cs typeface="Calibri"/>
              <a:sym typeface="Calibri"/>
            </a:endParaRPr>
          </a:p>
        </p:txBody>
      </p:sp>
      <p:sp>
        <p:nvSpPr>
          <p:cNvPr id="48" name="Google Shape;48;p3"/>
          <p:cNvSpPr/>
          <p:nvPr/>
        </p:nvSpPr>
        <p:spPr>
          <a:xfrm>
            <a:off x="577299" y="1225162"/>
            <a:ext cx="1723206" cy="83099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dirty="0">
                <a:solidFill>
                  <a:srgbClr val="0B3954"/>
                </a:solidFill>
                <a:latin typeface="Noto Sans"/>
                <a:ea typeface="Noto Sans"/>
                <a:cs typeface="Noto Sans"/>
                <a:sym typeface="Noto Sans"/>
              </a:rPr>
              <a:t>A systematic framework to direct and control all AI activities</a:t>
            </a:r>
            <a:endParaRPr sz="1350" b="0" i="0" u="none" strike="noStrike" cap="none" dirty="0">
              <a:solidFill>
                <a:schemeClr val="dk1"/>
              </a:solidFill>
              <a:latin typeface="Calibri"/>
              <a:ea typeface="Calibri"/>
              <a:cs typeface="Calibri"/>
              <a:sym typeface="Calibri"/>
            </a:endParaRPr>
          </a:p>
        </p:txBody>
      </p:sp>
      <p:sp>
        <p:nvSpPr>
          <p:cNvPr id="49" name="Google Shape;49;p3"/>
          <p:cNvSpPr/>
          <p:nvPr/>
        </p:nvSpPr>
        <p:spPr>
          <a:xfrm>
            <a:off x="2643189" y="1471613"/>
            <a:ext cx="4143375" cy="63579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643189" y="1471613"/>
            <a:ext cx="28575" cy="635794"/>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786064" y="1578769"/>
            <a:ext cx="385762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Based on Global Best Practice</a:t>
            </a:r>
            <a:endParaRPr sz="837" b="0" i="0" u="none" strike="noStrike" cap="none">
              <a:solidFill>
                <a:schemeClr val="dk1"/>
              </a:solidFill>
              <a:latin typeface="Calibri"/>
              <a:ea typeface="Calibri"/>
              <a:cs typeface="Calibri"/>
              <a:sym typeface="Calibri"/>
            </a:endParaRPr>
          </a:p>
        </p:txBody>
      </p:sp>
      <p:sp>
        <p:nvSpPr>
          <p:cNvPr id="52" name="Google Shape;52;p3"/>
          <p:cNvSpPr/>
          <p:nvPr/>
        </p:nvSpPr>
        <p:spPr>
          <a:xfrm>
            <a:off x="2786064" y="1785938"/>
            <a:ext cx="3857625" cy="21431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Aligned with the international standard, ISO 42001.</a:t>
            </a:r>
            <a:endParaRPr sz="1046" b="0" i="0" u="none" strike="noStrike" cap="none">
              <a:solidFill>
                <a:schemeClr val="dk1"/>
              </a:solidFill>
              <a:latin typeface="Calibri"/>
              <a:ea typeface="Calibri"/>
              <a:cs typeface="Calibri"/>
              <a:sym typeface="Calibri"/>
            </a:endParaRPr>
          </a:p>
        </p:txBody>
      </p:sp>
      <p:sp>
        <p:nvSpPr>
          <p:cNvPr id="53" name="Google Shape;53;p3"/>
          <p:cNvSpPr/>
          <p:nvPr/>
        </p:nvSpPr>
        <p:spPr>
          <a:xfrm>
            <a:off x="2643189" y="2214563"/>
            <a:ext cx="4143375" cy="85010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643189" y="2214563"/>
            <a:ext cx="28575" cy="850106"/>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786064" y="2321719"/>
            <a:ext cx="385762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Holistic &amp; Integrated</a:t>
            </a:r>
            <a:endParaRPr sz="837" b="0" i="0" u="none" strike="noStrike" cap="none">
              <a:solidFill>
                <a:schemeClr val="dk1"/>
              </a:solidFill>
              <a:latin typeface="Calibri"/>
              <a:ea typeface="Calibri"/>
              <a:cs typeface="Calibri"/>
              <a:sym typeface="Calibri"/>
            </a:endParaRPr>
          </a:p>
        </p:txBody>
      </p:sp>
      <p:sp>
        <p:nvSpPr>
          <p:cNvPr id="56" name="Google Shape;56;p3"/>
          <p:cNvSpPr/>
          <p:nvPr/>
        </p:nvSpPr>
        <p:spPr>
          <a:xfrm>
            <a:off x="2786064" y="2528888"/>
            <a:ext cx="3857625"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It's not just an IT system. It governs our policies, our processes, our people, and our technology.</a:t>
            </a:r>
            <a:endParaRPr sz="1046" b="0" i="0" u="none" strike="noStrike" cap="none">
              <a:solidFill>
                <a:schemeClr val="dk1"/>
              </a:solidFill>
              <a:latin typeface="Calibri"/>
              <a:ea typeface="Calibri"/>
              <a:cs typeface="Calibri"/>
              <a:sym typeface="Calibri"/>
            </a:endParaRPr>
          </a:p>
        </p:txBody>
      </p:sp>
      <p:sp>
        <p:nvSpPr>
          <p:cNvPr id="57" name="Google Shape;57;p3"/>
          <p:cNvSpPr/>
          <p:nvPr/>
        </p:nvSpPr>
        <p:spPr>
          <a:xfrm>
            <a:off x="2643189" y="3171825"/>
            <a:ext cx="4143375" cy="85010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643189" y="3171825"/>
            <a:ext cx="28575" cy="850106"/>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786064" y="3278982"/>
            <a:ext cx="385762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Mission-Driven</a:t>
            </a:r>
            <a:endParaRPr sz="837" b="0" i="0" u="none" strike="noStrike" cap="none">
              <a:solidFill>
                <a:schemeClr val="dk1"/>
              </a:solidFill>
              <a:latin typeface="Calibri"/>
              <a:ea typeface="Calibri"/>
              <a:cs typeface="Calibri"/>
              <a:sym typeface="Calibri"/>
            </a:endParaRPr>
          </a:p>
        </p:txBody>
      </p:sp>
      <p:sp>
        <p:nvSpPr>
          <p:cNvPr id="60" name="Google Shape;60;p3"/>
          <p:cNvSpPr/>
          <p:nvPr/>
        </p:nvSpPr>
        <p:spPr>
          <a:xfrm>
            <a:off x="2786064" y="3486150"/>
            <a:ext cx="3857625"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Designed specifically to uphold our commitment to safe, ethical, and effective AI for mental wellness.</a:t>
            </a:r>
            <a:endParaRPr sz="1046"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4D7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oogle Shape;61;p3" descr="preencoded.png">
            <a:extLst>
              <a:ext uri="{FF2B5EF4-FFF2-40B4-BE49-F238E27FC236}">
                <a16:creationId xmlns:a16="http://schemas.microsoft.com/office/drawing/2014/main" id="{F424B7C7-1749-0845-29A8-57A7B9B86FB3}"/>
              </a:ext>
            </a:extLst>
          </p:cNvPr>
          <p:cNvPicPr preferRelativeResize="0"/>
          <p:nvPr/>
        </p:nvPicPr>
        <p:blipFill rotWithShape="1">
          <a:blip r:embed="rId2"/>
          <a:stretch/>
        </p:blipFill>
        <p:spPr>
          <a:xfrm>
            <a:off x="756199" y="482600"/>
            <a:ext cx="7631600" cy="4178299"/>
          </a:xfrm>
          <a:prstGeom prst="rect">
            <a:avLst/>
          </a:prstGeom>
          <a:noFill/>
        </p:spPr>
      </p:pic>
    </p:spTree>
    <p:extLst>
      <p:ext uri="{BB962C8B-B14F-4D97-AF65-F5344CB8AC3E}">
        <p14:creationId xmlns:p14="http://schemas.microsoft.com/office/powerpoint/2010/main" val="367922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4"/>
          <p:cNvSpPr/>
          <p:nvPr/>
        </p:nvSpPr>
        <p:spPr>
          <a:xfrm>
            <a:off x="285750" y="285750"/>
            <a:ext cx="8572500" cy="478631"/>
          </a:xfrm>
          <a:prstGeom prst="rect">
            <a:avLst/>
          </a:prstGeom>
          <a:noFill/>
          <a:ln>
            <a:noFill/>
          </a:ln>
        </p:spPr>
        <p:txBody>
          <a:bodyPr spcFirstLastPara="1" wrap="square" lIns="0" tIns="0" rIns="0" bIns="85075" anchor="ctr" anchorCtr="0">
            <a:spAutoFit/>
          </a:bodyPr>
          <a:lstStyle/>
          <a:p>
            <a:pPr marL="0" marR="0" lvl="0" indent="0" algn="l" rtl="0">
              <a:spcBef>
                <a:spcPts val="0"/>
              </a:spcBef>
              <a:spcAft>
                <a:spcPts val="0"/>
              </a:spcAft>
              <a:buClr>
                <a:srgbClr val="0B3954"/>
              </a:buClr>
              <a:buSzPts val="2025"/>
              <a:buFont typeface="Noto Sans"/>
              <a:buNone/>
            </a:pPr>
            <a:r>
              <a:rPr lang="en-US" sz="2025" b="1" i="0" u="none" strike="noStrike" cap="none">
                <a:solidFill>
                  <a:srgbClr val="0B3954"/>
                </a:solidFill>
                <a:latin typeface="Noto Sans"/>
                <a:ea typeface="Noto Sans"/>
                <a:cs typeface="Noto Sans"/>
                <a:sym typeface="Noto Sans"/>
              </a:rPr>
              <a:t>Our Guiding Principles: The AI Policy</a:t>
            </a:r>
            <a:endParaRPr sz="2025" b="0" i="0" u="none" strike="noStrike" cap="none">
              <a:solidFill>
                <a:schemeClr val="dk1"/>
              </a:solidFill>
              <a:latin typeface="Calibri"/>
              <a:ea typeface="Calibri"/>
              <a:cs typeface="Calibri"/>
              <a:sym typeface="Calibri"/>
            </a:endParaRPr>
          </a:p>
        </p:txBody>
      </p:sp>
      <p:sp>
        <p:nvSpPr>
          <p:cNvPr id="68" name="Google Shape;68;p4"/>
          <p:cNvSpPr/>
          <p:nvPr/>
        </p:nvSpPr>
        <p:spPr>
          <a:xfrm>
            <a:off x="285750" y="957263"/>
            <a:ext cx="8572500" cy="25717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Our AIMS is built on six non-negotiable principles:</a:t>
            </a:r>
            <a:endParaRPr sz="1350" b="0" i="0" u="none" strike="noStrike" cap="none">
              <a:solidFill>
                <a:schemeClr val="dk1"/>
              </a:solidFill>
              <a:latin typeface="Calibri"/>
              <a:ea typeface="Calibri"/>
              <a:cs typeface="Calibri"/>
              <a:sym typeface="Calibri"/>
            </a:endParaRPr>
          </a:p>
        </p:txBody>
      </p:sp>
      <p:sp>
        <p:nvSpPr>
          <p:cNvPr id="69" name="Google Shape;69;p4"/>
          <p:cNvSpPr/>
          <p:nvPr/>
        </p:nvSpPr>
        <p:spPr>
          <a:xfrm>
            <a:off x="285750" y="1357313"/>
            <a:ext cx="2743200" cy="1301558"/>
          </a:xfrm>
          <a:prstGeom prst="rect">
            <a:avLst/>
          </a:prstGeom>
          <a:solidFill>
            <a:srgbClr val="FFFFFF"/>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4" descr="preencoded.png"/>
          <p:cNvPicPr preferRelativeResize="0"/>
          <p:nvPr/>
        </p:nvPicPr>
        <p:blipFill rotWithShape="1">
          <a:blip r:embed="rId3">
            <a:alphaModFix/>
          </a:blip>
          <a:srcRect/>
          <a:stretch/>
        </p:blipFill>
        <p:spPr>
          <a:xfrm>
            <a:off x="392906" y="1507331"/>
            <a:ext cx="171450" cy="171450"/>
          </a:xfrm>
          <a:prstGeom prst="rect">
            <a:avLst/>
          </a:prstGeom>
          <a:noFill/>
          <a:ln>
            <a:noFill/>
          </a:ln>
        </p:spPr>
      </p:pic>
      <p:sp>
        <p:nvSpPr>
          <p:cNvPr id="71" name="Google Shape;71;p4"/>
          <p:cNvSpPr/>
          <p:nvPr/>
        </p:nvSpPr>
        <p:spPr>
          <a:xfrm>
            <a:off x="392906" y="1793081"/>
            <a:ext cx="2528888" cy="19288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942"/>
              <a:buFont typeface="Noto Sans"/>
              <a:buNone/>
            </a:pPr>
            <a:r>
              <a:rPr lang="en-US" sz="942" b="1" i="0" u="none" strike="noStrike" cap="none">
                <a:solidFill>
                  <a:srgbClr val="0B3954"/>
                </a:solidFill>
                <a:latin typeface="Noto Sans"/>
                <a:ea typeface="Noto Sans"/>
                <a:cs typeface="Noto Sans"/>
                <a:sym typeface="Noto Sans"/>
              </a:rPr>
              <a:t>Beneficence &amp; Non-maleficence</a:t>
            </a:r>
            <a:endParaRPr sz="942" b="0" i="0" u="none" strike="noStrike" cap="none">
              <a:solidFill>
                <a:schemeClr val="dk1"/>
              </a:solidFill>
              <a:latin typeface="Calibri"/>
              <a:ea typeface="Calibri"/>
              <a:cs typeface="Calibri"/>
              <a:sym typeface="Calibri"/>
            </a:endParaRPr>
          </a:p>
        </p:txBody>
      </p:sp>
      <p:sp>
        <p:nvSpPr>
          <p:cNvPr id="72" name="Google Shape;72;p4"/>
          <p:cNvSpPr/>
          <p:nvPr/>
        </p:nvSpPr>
        <p:spPr>
          <a:xfrm>
            <a:off x="392906" y="2043113"/>
            <a:ext cx="2528888" cy="48002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 Do good, do no harm. Our AI systems must be designed to benefit users and actively prevent potential harms. </a:t>
            </a:r>
            <a:endParaRPr sz="837" b="0" i="0" u="none" strike="noStrike" cap="none">
              <a:solidFill>
                <a:schemeClr val="dk1"/>
              </a:solidFill>
              <a:latin typeface="Calibri"/>
              <a:ea typeface="Calibri"/>
              <a:cs typeface="Calibri"/>
              <a:sym typeface="Calibri"/>
            </a:endParaRPr>
          </a:p>
        </p:txBody>
      </p:sp>
      <p:sp>
        <p:nvSpPr>
          <p:cNvPr id="73" name="Google Shape;73;p4"/>
          <p:cNvSpPr/>
          <p:nvPr/>
        </p:nvSpPr>
        <p:spPr>
          <a:xfrm>
            <a:off x="3200400" y="1357313"/>
            <a:ext cx="2743200" cy="1301558"/>
          </a:xfrm>
          <a:prstGeom prst="rect">
            <a:avLst/>
          </a:prstGeom>
          <a:solidFill>
            <a:srgbClr val="FFFFFF"/>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 name="Google Shape;74;p4" descr="preencoded.png"/>
          <p:cNvPicPr preferRelativeResize="0"/>
          <p:nvPr/>
        </p:nvPicPr>
        <p:blipFill rotWithShape="1">
          <a:blip r:embed="rId4">
            <a:alphaModFix/>
          </a:blip>
          <a:srcRect/>
          <a:stretch/>
        </p:blipFill>
        <p:spPr>
          <a:xfrm>
            <a:off x="3307556" y="1507331"/>
            <a:ext cx="214313" cy="171450"/>
          </a:xfrm>
          <a:prstGeom prst="rect">
            <a:avLst/>
          </a:prstGeom>
          <a:noFill/>
          <a:ln>
            <a:noFill/>
          </a:ln>
        </p:spPr>
      </p:pic>
      <p:sp>
        <p:nvSpPr>
          <p:cNvPr id="75" name="Google Shape;75;p4"/>
          <p:cNvSpPr/>
          <p:nvPr/>
        </p:nvSpPr>
        <p:spPr>
          <a:xfrm>
            <a:off x="3307556" y="1793081"/>
            <a:ext cx="2528888" cy="19288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942"/>
              <a:buFont typeface="Noto Sans"/>
              <a:buNone/>
            </a:pPr>
            <a:r>
              <a:rPr lang="en-US" sz="942" b="1" i="0" u="none" strike="noStrike" cap="none">
                <a:solidFill>
                  <a:srgbClr val="0B3954"/>
                </a:solidFill>
                <a:latin typeface="Noto Sans"/>
                <a:ea typeface="Noto Sans"/>
                <a:cs typeface="Noto Sans"/>
                <a:sym typeface="Noto Sans"/>
              </a:rPr>
              <a:t>Patient Autonomy</a:t>
            </a:r>
            <a:endParaRPr sz="942" b="0" i="0" u="none" strike="noStrike" cap="none">
              <a:solidFill>
                <a:schemeClr val="dk1"/>
              </a:solidFill>
              <a:latin typeface="Calibri"/>
              <a:ea typeface="Calibri"/>
              <a:cs typeface="Calibri"/>
              <a:sym typeface="Calibri"/>
            </a:endParaRPr>
          </a:p>
        </p:txBody>
      </p:sp>
      <p:sp>
        <p:nvSpPr>
          <p:cNvPr id="76" name="Google Shape;76;p4"/>
          <p:cNvSpPr/>
          <p:nvPr/>
        </p:nvSpPr>
        <p:spPr>
          <a:xfrm>
            <a:off x="3307556" y="2043113"/>
            <a:ext cx="2528888" cy="48002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 Empower users with choice and informed consent. Users must maintain control over their data and interactions. </a:t>
            </a:r>
            <a:endParaRPr sz="837" b="0" i="0" u="none" strike="noStrike" cap="none">
              <a:solidFill>
                <a:schemeClr val="dk1"/>
              </a:solidFill>
              <a:latin typeface="Calibri"/>
              <a:ea typeface="Calibri"/>
              <a:cs typeface="Calibri"/>
              <a:sym typeface="Calibri"/>
            </a:endParaRPr>
          </a:p>
        </p:txBody>
      </p:sp>
      <p:sp>
        <p:nvSpPr>
          <p:cNvPr id="77" name="Google Shape;77;p4"/>
          <p:cNvSpPr/>
          <p:nvPr/>
        </p:nvSpPr>
        <p:spPr>
          <a:xfrm>
            <a:off x="6115050" y="1357313"/>
            <a:ext cx="2743200" cy="1301558"/>
          </a:xfrm>
          <a:prstGeom prst="rect">
            <a:avLst/>
          </a:prstGeom>
          <a:solidFill>
            <a:srgbClr val="FFFFFF"/>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4" descr="preencoded.png"/>
          <p:cNvPicPr preferRelativeResize="0"/>
          <p:nvPr/>
        </p:nvPicPr>
        <p:blipFill rotWithShape="1">
          <a:blip r:embed="rId5">
            <a:alphaModFix/>
          </a:blip>
          <a:srcRect/>
          <a:stretch/>
        </p:blipFill>
        <p:spPr>
          <a:xfrm>
            <a:off x="6222206" y="1507331"/>
            <a:ext cx="214313" cy="171450"/>
          </a:xfrm>
          <a:prstGeom prst="rect">
            <a:avLst/>
          </a:prstGeom>
          <a:noFill/>
          <a:ln>
            <a:noFill/>
          </a:ln>
        </p:spPr>
      </p:pic>
      <p:sp>
        <p:nvSpPr>
          <p:cNvPr id="79" name="Google Shape;79;p4"/>
          <p:cNvSpPr/>
          <p:nvPr/>
        </p:nvSpPr>
        <p:spPr>
          <a:xfrm>
            <a:off x="6222206" y="1793081"/>
            <a:ext cx="2528888" cy="19288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942"/>
              <a:buFont typeface="Noto Sans"/>
              <a:buNone/>
            </a:pPr>
            <a:r>
              <a:rPr lang="en-US" sz="942" b="1" i="0" u="none" strike="noStrike" cap="none">
                <a:solidFill>
                  <a:srgbClr val="0B3954"/>
                </a:solidFill>
                <a:latin typeface="Noto Sans"/>
                <a:ea typeface="Noto Sans"/>
                <a:cs typeface="Noto Sans"/>
                <a:sym typeface="Noto Sans"/>
              </a:rPr>
              <a:t>Fairness &amp; Equity</a:t>
            </a:r>
            <a:endParaRPr sz="942" b="0" i="0" u="none" strike="noStrike" cap="none">
              <a:solidFill>
                <a:schemeClr val="dk1"/>
              </a:solidFill>
              <a:latin typeface="Calibri"/>
              <a:ea typeface="Calibri"/>
              <a:cs typeface="Calibri"/>
              <a:sym typeface="Calibri"/>
            </a:endParaRPr>
          </a:p>
        </p:txBody>
      </p:sp>
      <p:sp>
        <p:nvSpPr>
          <p:cNvPr id="80" name="Google Shape;80;p4"/>
          <p:cNvSpPr/>
          <p:nvPr/>
        </p:nvSpPr>
        <p:spPr>
          <a:xfrm>
            <a:off x="6222206" y="2043113"/>
            <a:ext cx="2528888" cy="48002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 Actively fight bias. Our systems must work equally well for all users regardless of background or identity. </a:t>
            </a:r>
            <a:endParaRPr sz="837" b="0" i="0" u="none" strike="noStrike" cap="none">
              <a:solidFill>
                <a:schemeClr val="dk1"/>
              </a:solidFill>
              <a:latin typeface="Calibri"/>
              <a:ea typeface="Calibri"/>
              <a:cs typeface="Calibri"/>
              <a:sym typeface="Calibri"/>
            </a:endParaRPr>
          </a:p>
        </p:txBody>
      </p:sp>
      <p:sp>
        <p:nvSpPr>
          <p:cNvPr id="81" name="Google Shape;81;p4"/>
          <p:cNvSpPr/>
          <p:nvPr/>
        </p:nvSpPr>
        <p:spPr>
          <a:xfrm>
            <a:off x="285750" y="2801745"/>
            <a:ext cx="2743200" cy="1301558"/>
          </a:xfrm>
          <a:prstGeom prst="rect">
            <a:avLst/>
          </a:prstGeom>
          <a:solidFill>
            <a:srgbClr val="FFFFFF"/>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4" descr="preencoded.png"/>
          <p:cNvPicPr preferRelativeResize="0"/>
          <p:nvPr/>
        </p:nvPicPr>
        <p:blipFill rotWithShape="1">
          <a:blip r:embed="rId6">
            <a:alphaModFix/>
          </a:blip>
          <a:srcRect/>
          <a:stretch/>
        </p:blipFill>
        <p:spPr>
          <a:xfrm>
            <a:off x="392906" y="2951764"/>
            <a:ext cx="192881" cy="171450"/>
          </a:xfrm>
          <a:prstGeom prst="rect">
            <a:avLst/>
          </a:prstGeom>
          <a:noFill/>
          <a:ln>
            <a:noFill/>
          </a:ln>
        </p:spPr>
      </p:pic>
      <p:sp>
        <p:nvSpPr>
          <p:cNvPr id="83" name="Google Shape;83;p4"/>
          <p:cNvSpPr/>
          <p:nvPr/>
        </p:nvSpPr>
        <p:spPr>
          <a:xfrm>
            <a:off x="392906" y="3237514"/>
            <a:ext cx="2528888" cy="19288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942"/>
              <a:buFont typeface="Noto Sans"/>
              <a:buNone/>
            </a:pPr>
            <a:r>
              <a:rPr lang="en-US" sz="942" b="1" i="0" u="none" strike="noStrike" cap="none">
                <a:solidFill>
                  <a:srgbClr val="0B3954"/>
                </a:solidFill>
                <a:latin typeface="Noto Sans"/>
                <a:ea typeface="Noto Sans"/>
                <a:cs typeface="Noto Sans"/>
                <a:sym typeface="Noto Sans"/>
              </a:rPr>
              <a:t>Transparency &amp; Explainability</a:t>
            </a:r>
            <a:endParaRPr sz="942" b="0" i="0" u="none" strike="noStrike" cap="none">
              <a:solidFill>
                <a:schemeClr val="dk1"/>
              </a:solidFill>
              <a:latin typeface="Calibri"/>
              <a:ea typeface="Calibri"/>
              <a:cs typeface="Calibri"/>
              <a:sym typeface="Calibri"/>
            </a:endParaRPr>
          </a:p>
        </p:txBody>
      </p:sp>
      <p:sp>
        <p:nvSpPr>
          <p:cNvPr id="84" name="Google Shape;84;p4"/>
          <p:cNvSpPr/>
          <p:nvPr/>
        </p:nvSpPr>
        <p:spPr>
          <a:xfrm>
            <a:off x="392906" y="3487545"/>
            <a:ext cx="2528888" cy="48002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 Be open about how our AI works. Users deserve to understand the systems they interact with and how decisions are made. </a:t>
            </a:r>
            <a:endParaRPr sz="837" b="0" i="0" u="none" strike="noStrike" cap="none">
              <a:solidFill>
                <a:schemeClr val="dk1"/>
              </a:solidFill>
              <a:latin typeface="Calibri"/>
              <a:ea typeface="Calibri"/>
              <a:cs typeface="Calibri"/>
              <a:sym typeface="Calibri"/>
            </a:endParaRPr>
          </a:p>
        </p:txBody>
      </p:sp>
      <p:sp>
        <p:nvSpPr>
          <p:cNvPr id="85" name="Google Shape;85;p4"/>
          <p:cNvSpPr/>
          <p:nvPr/>
        </p:nvSpPr>
        <p:spPr>
          <a:xfrm>
            <a:off x="3200400" y="2801745"/>
            <a:ext cx="2743200" cy="1301558"/>
          </a:xfrm>
          <a:prstGeom prst="rect">
            <a:avLst/>
          </a:prstGeom>
          <a:solidFill>
            <a:srgbClr val="FFFFFF"/>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4" descr="preencoded.png"/>
          <p:cNvPicPr preferRelativeResize="0"/>
          <p:nvPr/>
        </p:nvPicPr>
        <p:blipFill rotWithShape="1">
          <a:blip r:embed="rId7">
            <a:alphaModFix/>
          </a:blip>
          <a:srcRect/>
          <a:stretch/>
        </p:blipFill>
        <p:spPr>
          <a:xfrm>
            <a:off x="3307556" y="2951764"/>
            <a:ext cx="150019" cy="171450"/>
          </a:xfrm>
          <a:prstGeom prst="rect">
            <a:avLst/>
          </a:prstGeom>
          <a:noFill/>
          <a:ln>
            <a:noFill/>
          </a:ln>
        </p:spPr>
      </p:pic>
      <p:sp>
        <p:nvSpPr>
          <p:cNvPr id="87" name="Google Shape;87;p4"/>
          <p:cNvSpPr/>
          <p:nvPr/>
        </p:nvSpPr>
        <p:spPr>
          <a:xfrm>
            <a:off x="3307556" y="3237514"/>
            <a:ext cx="2528888" cy="19288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942"/>
              <a:buFont typeface="Noto Sans"/>
              <a:buNone/>
            </a:pPr>
            <a:r>
              <a:rPr lang="en-US" sz="942" b="1" i="0" u="none" strike="noStrike" cap="none">
                <a:solidFill>
                  <a:srgbClr val="0B3954"/>
                </a:solidFill>
                <a:latin typeface="Noto Sans"/>
                <a:ea typeface="Noto Sans"/>
                <a:cs typeface="Noto Sans"/>
                <a:sym typeface="Noto Sans"/>
              </a:rPr>
              <a:t>Privacy &amp; Security</a:t>
            </a:r>
            <a:endParaRPr sz="942" b="0" i="0" u="none" strike="noStrike" cap="none">
              <a:solidFill>
                <a:schemeClr val="dk1"/>
              </a:solidFill>
              <a:latin typeface="Calibri"/>
              <a:ea typeface="Calibri"/>
              <a:cs typeface="Calibri"/>
              <a:sym typeface="Calibri"/>
            </a:endParaRPr>
          </a:p>
        </p:txBody>
      </p:sp>
      <p:sp>
        <p:nvSpPr>
          <p:cNvPr id="88" name="Google Shape;88;p4"/>
          <p:cNvSpPr/>
          <p:nvPr/>
        </p:nvSpPr>
        <p:spPr>
          <a:xfrm>
            <a:off x="3307556" y="3487545"/>
            <a:ext cx="2528888" cy="48002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 Protect data as if it were our own. Mental health data requires the highest standards of security and confidentiality. </a:t>
            </a:r>
            <a:endParaRPr sz="837" b="0" i="0" u="none" strike="noStrike" cap="none">
              <a:solidFill>
                <a:schemeClr val="dk1"/>
              </a:solidFill>
              <a:latin typeface="Calibri"/>
              <a:ea typeface="Calibri"/>
              <a:cs typeface="Calibri"/>
              <a:sym typeface="Calibri"/>
            </a:endParaRPr>
          </a:p>
        </p:txBody>
      </p:sp>
      <p:sp>
        <p:nvSpPr>
          <p:cNvPr id="89" name="Google Shape;89;p4"/>
          <p:cNvSpPr/>
          <p:nvPr/>
        </p:nvSpPr>
        <p:spPr>
          <a:xfrm>
            <a:off x="6115050" y="2801745"/>
            <a:ext cx="2743200" cy="1301558"/>
          </a:xfrm>
          <a:prstGeom prst="rect">
            <a:avLst/>
          </a:prstGeom>
          <a:solidFill>
            <a:srgbClr val="FFFFFF"/>
          </a:solidFill>
          <a:ln w="9525" cap="flat" cmpd="sng">
            <a:solidFill>
              <a:srgbClr val="087E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4" descr="preencoded.png"/>
          <p:cNvPicPr preferRelativeResize="0"/>
          <p:nvPr/>
        </p:nvPicPr>
        <p:blipFill rotWithShape="1">
          <a:blip r:embed="rId8">
            <a:alphaModFix/>
          </a:blip>
          <a:srcRect/>
          <a:stretch/>
        </p:blipFill>
        <p:spPr>
          <a:xfrm>
            <a:off x="6222206" y="2951764"/>
            <a:ext cx="214313" cy="171450"/>
          </a:xfrm>
          <a:prstGeom prst="rect">
            <a:avLst/>
          </a:prstGeom>
          <a:noFill/>
          <a:ln>
            <a:noFill/>
          </a:ln>
        </p:spPr>
      </p:pic>
      <p:sp>
        <p:nvSpPr>
          <p:cNvPr id="91" name="Google Shape;91;p4"/>
          <p:cNvSpPr/>
          <p:nvPr/>
        </p:nvSpPr>
        <p:spPr>
          <a:xfrm>
            <a:off x="6222206" y="3237514"/>
            <a:ext cx="2528888" cy="19288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942"/>
              <a:buFont typeface="Noto Sans"/>
              <a:buNone/>
            </a:pPr>
            <a:r>
              <a:rPr lang="en-US" sz="942" b="1" i="0" u="none" strike="noStrike" cap="none">
                <a:solidFill>
                  <a:srgbClr val="0B3954"/>
                </a:solidFill>
                <a:latin typeface="Noto Sans"/>
                <a:ea typeface="Noto Sans"/>
                <a:cs typeface="Noto Sans"/>
                <a:sym typeface="Noto Sans"/>
              </a:rPr>
              <a:t>Accountability &amp; Human Oversight</a:t>
            </a:r>
            <a:endParaRPr sz="942" b="0" i="0" u="none" strike="noStrike" cap="none">
              <a:solidFill>
                <a:schemeClr val="dk1"/>
              </a:solidFill>
              <a:latin typeface="Calibri"/>
              <a:ea typeface="Calibri"/>
              <a:cs typeface="Calibri"/>
              <a:sym typeface="Calibri"/>
            </a:endParaRPr>
          </a:p>
        </p:txBody>
      </p:sp>
      <p:sp>
        <p:nvSpPr>
          <p:cNvPr id="92" name="Google Shape;92;p4"/>
          <p:cNvSpPr/>
          <p:nvPr/>
        </p:nvSpPr>
        <p:spPr>
          <a:xfrm>
            <a:off x="6222206" y="3487545"/>
            <a:ext cx="2528888" cy="48002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837"/>
              <a:buFont typeface="Noto Sans"/>
              <a:buNone/>
            </a:pPr>
            <a:r>
              <a:rPr lang="en-US" sz="837" b="0" i="0" u="none" strike="noStrike" cap="none">
                <a:solidFill>
                  <a:srgbClr val="333333"/>
                </a:solidFill>
                <a:latin typeface="Noto Sans"/>
                <a:ea typeface="Noto Sans"/>
                <a:cs typeface="Noto Sans"/>
                <a:sym typeface="Noto Sans"/>
              </a:rPr>
              <a:t> Humans are always accountable. AI systems must be designed with appropriate human oversight and clear lines of responsibility. </a:t>
            </a:r>
            <a:endParaRPr sz="837" b="0" i="0" u="none" strike="noStrike" cap="none">
              <a:solidFill>
                <a:schemeClr val="dk1"/>
              </a:solidFill>
              <a:latin typeface="Calibri"/>
              <a:ea typeface="Calibri"/>
              <a:cs typeface="Calibri"/>
              <a:sym typeface="Calibri"/>
            </a:endParaRPr>
          </a:p>
        </p:txBody>
      </p:sp>
      <p:sp>
        <p:nvSpPr>
          <p:cNvPr id="94" name="Google Shape;94;p4"/>
          <p:cNvSpPr/>
          <p:nvPr/>
        </p:nvSpPr>
        <p:spPr>
          <a:xfrm>
            <a:off x="285750" y="5874925"/>
            <a:ext cx="8572500" cy="30003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666666"/>
              </a:buClr>
              <a:buSzPts val="732"/>
              <a:buFont typeface="Noto Sans"/>
              <a:buNone/>
            </a:pPr>
            <a:endParaRPr sz="732"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4D5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oogle Shape;93;p4" descr="preencoded.png">
            <a:extLst>
              <a:ext uri="{FF2B5EF4-FFF2-40B4-BE49-F238E27FC236}">
                <a16:creationId xmlns:a16="http://schemas.microsoft.com/office/drawing/2014/main" id="{8E123DAE-C372-4B18-2092-404F42244ED3}"/>
              </a:ext>
            </a:extLst>
          </p:cNvPr>
          <p:cNvPicPr preferRelativeResize="0"/>
          <p:nvPr/>
        </p:nvPicPr>
        <p:blipFill rotWithShape="1">
          <a:blip r:embed="rId2"/>
          <a:stretch/>
        </p:blipFill>
        <p:spPr>
          <a:xfrm>
            <a:off x="482600" y="976884"/>
            <a:ext cx="8178799" cy="3189731"/>
          </a:xfrm>
          <a:prstGeom prst="rect">
            <a:avLst/>
          </a:prstGeom>
          <a:noFill/>
        </p:spPr>
      </p:pic>
    </p:spTree>
    <p:extLst>
      <p:ext uri="{BB962C8B-B14F-4D97-AF65-F5344CB8AC3E}">
        <p14:creationId xmlns:p14="http://schemas.microsoft.com/office/powerpoint/2010/main" val="333988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5"/>
          <p:cNvSpPr/>
          <p:nvPr/>
        </p:nvSpPr>
        <p:spPr>
          <a:xfrm>
            <a:off x="285750" y="285750"/>
            <a:ext cx="8572500" cy="478631"/>
          </a:xfrm>
          <a:prstGeom prst="rect">
            <a:avLst/>
          </a:prstGeom>
          <a:noFill/>
          <a:ln>
            <a:noFill/>
          </a:ln>
        </p:spPr>
        <p:txBody>
          <a:bodyPr spcFirstLastPara="1" wrap="square" lIns="0" tIns="0" rIns="0" bIns="85075" anchor="ctr" anchorCtr="0">
            <a:spAutoFit/>
          </a:bodyPr>
          <a:lstStyle/>
          <a:p>
            <a:pPr marL="0" marR="0" lvl="0" indent="0" algn="l" rtl="0">
              <a:spcBef>
                <a:spcPts val="0"/>
              </a:spcBef>
              <a:spcAft>
                <a:spcPts val="0"/>
              </a:spcAft>
              <a:buClr>
                <a:srgbClr val="0B3954"/>
              </a:buClr>
              <a:buSzPts val="2025"/>
              <a:buFont typeface="Noto Sans"/>
              <a:buNone/>
            </a:pPr>
            <a:r>
              <a:rPr lang="en-US" sz="2025" b="1" i="0" u="none" strike="noStrike" cap="none">
                <a:solidFill>
                  <a:srgbClr val="0B3954"/>
                </a:solidFill>
                <a:latin typeface="Noto Sans"/>
                <a:ea typeface="Noto Sans"/>
                <a:cs typeface="Noto Sans"/>
                <a:sym typeface="Noto Sans"/>
              </a:rPr>
              <a:t>How We Govern: Structure &amp; Accountability</a:t>
            </a:r>
            <a:endParaRPr sz="2025" b="0" i="0" u="none" strike="noStrike" cap="none">
              <a:solidFill>
                <a:schemeClr val="dk1"/>
              </a:solidFill>
              <a:latin typeface="Calibri"/>
              <a:ea typeface="Calibri"/>
              <a:cs typeface="Calibri"/>
              <a:sym typeface="Calibri"/>
            </a:endParaRPr>
          </a:p>
        </p:txBody>
      </p:sp>
      <p:sp>
        <p:nvSpPr>
          <p:cNvPr id="101" name="Google Shape;101;p5"/>
          <p:cNvSpPr/>
          <p:nvPr/>
        </p:nvSpPr>
        <p:spPr>
          <a:xfrm>
            <a:off x="285750" y="957263"/>
            <a:ext cx="4143375" cy="5143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Clear ownership and cross-functional oversight are key</a:t>
            </a:r>
            <a:endParaRPr sz="1350" b="0" i="0" u="none" strike="noStrike" cap="none">
              <a:solidFill>
                <a:schemeClr val="dk1"/>
              </a:solidFill>
              <a:latin typeface="Calibri"/>
              <a:ea typeface="Calibri"/>
              <a:cs typeface="Calibri"/>
              <a:sym typeface="Calibri"/>
            </a:endParaRPr>
          </a:p>
        </p:txBody>
      </p:sp>
      <p:sp>
        <p:nvSpPr>
          <p:cNvPr id="102" name="Google Shape;102;p5"/>
          <p:cNvSpPr/>
          <p:nvPr/>
        </p:nvSpPr>
        <p:spPr>
          <a:xfrm>
            <a:off x="285750" y="1578769"/>
            <a:ext cx="4143375" cy="127873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285750" y="1578769"/>
            <a:ext cx="28575" cy="1278731"/>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28625" y="1685925"/>
            <a:ext cx="385762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AI Governance Committee (AIGC)</a:t>
            </a:r>
            <a:endParaRPr sz="837" b="0" i="0" u="none" strike="noStrike" cap="none">
              <a:solidFill>
                <a:schemeClr val="dk1"/>
              </a:solidFill>
              <a:latin typeface="Calibri"/>
              <a:ea typeface="Calibri"/>
              <a:cs typeface="Calibri"/>
              <a:sym typeface="Calibri"/>
            </a:endParaRPr>
          </a:p>
        </p:txBody>
      </p:sp>
      <p:sp>
        <p:nvSpPr>
          <p:cNvPr id="105" name="Google Shape;105;p5"/>
          <p:cNvSpPr/>
          <p:nvPr/>
        </p:nvSpPr>
        <p:spPr>
          <a:xfrm>
            <a:off x="428625" y="1893094"/>
            <a:ext cx="3857625" cy="8572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The central steering body, chaired by the CISO, with members from Legal, Ethics, Clinical, and Technology. It provides strategic direction and approves high-risk projects.</a:t>
            </a:r>
            <a:endParaRPr sz="1046" b="0" i="0" u="none" strike="noStrike" cap="none">
              <a:solidFill>
                <a:schemeClr val="dk1"/>
              </a:solidFill>
              <a:latin typeface="Calibri"/>
              <a:ea typeface="Calibri"/>
              <a:cs typeface="Calibri"/>
              <a:sym typeface="Calibri"/>
            </a:endParaRPr>
          </a:p>
        </p:txBody>
      </p:sp>
      <p:sp>
        <p:nvSpPr>
          <p:cNvPr id="106" name="Google Shape;106;p5"/>
          <p:cNvSpPr/>
          <p:nvPr/>
        </p:nvSpPr>
        <p:spPr>
          <a:xfrm>
            <a:off x="285750" y="2964656"/>
            <a:ext cx="4143375" cy="106441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285750" y="2964656"/>
            <a:ext cx="28575" cy="1064419"/>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428625" y="3071813"/>
            <a:ext cx="385762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Clear Roles</a:t>
            </a:r>
            <a:endParaRPr sz="837" b="0" i="0" u="none" strike="noStrike" cap="none">
              <a:solidFill>
                <a:schemeClr val="dk1"/>
              </a:solidFill>
              <a:latin typeface="Calibri"/>
              <a:ea typeface="Calibri"/>
              <a:cs typeface="Calibri"/>
              <a:sym typeface="Calibri"/>
            </a:endParaRPr>
          </a:p>
        </p:txBody>
      </p:sp>
      <p:sp>
        <p:nvSpPr>
          <p:cNvPr id="109" name="Google Shape;109;p5"/>
          <p:cNvSpPr/>
          <p:nvPr/>
        </p:nvSpPr>
        <p:spPr>
          <a:xfrm>
            <a:off x="428625" y="3278981"/>
            <a:ext cx="3857625" cy="64293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We have defined clear "owners" for the AIMS (CISO), for ethics (CAIO), and for every AI system (Product Managers).</a:t>
            </a:r>
            <a:endParaRPr sz="1046" b="0" i="0" u="none" strike="noStrike" cap="none">
              <a:solidFill>
                <a:schemeClr val="dk1"/>
              </a:solidFill>
              <a:latin typeface="Calibri"/>
              <a:ea typeface="Calibri"/>
              <a:cs typeface="Calibri"/>
              <a:sym typeface="Calibri"/>
            </a:endParaRPr>
          </a:p>
        </p:txBody>
      </p:sp>
      <p:sp>
        <p:nvSpPr>
          <p:cNvPr id="110" name="Google Shape;110;p5"/>
          <p:cNvSpPr/>
          <p:nvPr/>
        </p:nvSpPr>
        <p:spPr>
          <a:xfrm>
            <a:off x="285750" y="4136231"/>
            <a:ext cx="4143375" cy="85010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285750" y="4136231"/>
            <a:ext cx="28575" cy="850106"/>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428625" y="4243388"/>
            <a:ext cx="385762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Accountability is Documented</a:t>
            </a:r>
            <a:endParaRPr sz="837" b="0" i="0" u="none" strike="noStrike" cap="none">
              <a:solidFill>
                <a:schemeClr val="dk1"/>
              </a:solidFill>
              <a:latin typeface="Calibri"/>
              <a:ea typeface="Calibri"/>
              <a:cs typeface="Calibri"/>
              <a:sym typeface="Calibri"/>
            </a:endParaRPr>
          </a:p>
        </p:txBody>
      </p:sp>
      <p:sp>
        <p:nvSpPr>
          <p:cNvPr id="113" name="Google Shape;113;p5"/>
          <p:cNvSpPr/>
          <p:nvPr/>
        </p:nvSpPr>
        <p:spPr>
          <a:xfrm>
            <a:off x="428625" y="4450556"/>
            <a:ext cx="3857625"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Our RACI matrix ensures there is no ambiguity about who is responsible, especially in a crisis.</a:t>
            </a:r>
            <a:endParaRPr sz="1046" b="0" i="0" u="none" strike="noStrike" cap="none">
              <a:solidFill>
                <a:schemeClr val="dk1"/>
              </a:solidFill>
              <a:latin typeface="Calibri"/>
              <a:ea typeface="Calibri"/>
              <a:cs typeface="Calibri"/>
              <a:sym typeface="Calibri"/>
            </a:endParaRPr>
          </a:p>
        </p:txBody>
      </p:sp>
      <p:pic>
        <p:nvPicPr>
          <p:cNvPr id="114" name="Google Shape;114;p5" descr="preencoded.png"/>
          <p:cNvPicPr preferRelativeResize="0"/>
          <p:nvPr/>
        </p:nvPicPr>
        <p:blipFill rotWithShape="1">
          <a:blip r:embed="rId3">
            <a:alphaModFix/>
          </a:blip>
          <a:srcRect/>
          <a:stretch/>
        </p:blipFill>
        <p:spPr>
          <a:xfrm>
            <a:off x="5665595" y="564402"/>
            <a:ext cx="3048004" cy="431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6"/>
          <p:cNvSpPr/>
          <p:nvPr/>
        </p:nvSpPr>
        <p:spPr>
          <a:xfrm>
            <a:off x="285750" y="285750"/>
            <a:ext cx="8572500" cy="478631"/>
          </a:xfrm>
          <a:prstGeom prst="rect">
            <a:avLst/>
          </a:prstGeom>
          <a:noFill/>
          <a:ln>
            <a:noFill/>
          </a:ln>
        </p:spPr>
        <p:txBody>
          <a:bodyPr spcFirstLastPara="1" wrap="square" lIns="0" tIns="0" rIns="0" bIns="85075" anchor="ctr" anchorCtr="0">
            <a:spAutoFit/>
          </a:bodyPr>
          <a:lstStyle/>
          <a:p>
            <a:pPr marL="0" marR="0" lvl="0" indent="0" algn="l" rtl="0">
              <a:spcBef>
                <a:spcPts val="0"/>
              </a:spcBef>
              <a:spcAft>
                <a:spcPts val="0"/>
              </a:spcAft>
              <a:buClr>
                <a:srgbClr val="0B3954"/>
              </a:buClr>
              <a:buSzPts val="2025"/>
              <a:buFont typeface="Noto Sans"/>
              <a:buNone/>
            </a:pPr>
            <a:r>
              <a:rPr lang="en-US" sz="2025" b="1" i="0" u="none" strike="noStrike" cap="none">
                <a:solidFill>
                  <a:srgbClr val="0B3954"/>
                </a:solidFill>
                <a:latin typeface="Noto Sans"/>
                <a:ea typeface="Noto Sans"/>
                <a:cs typeface="Noto Sans"/>
                <a:sym typeface="Noto Sans"/>
              </a:rPr>
              <a:t>Proactively Managing Our Unique Risks</a:t>
            </a:r>
            <a:endParaRPr sz="2025" b="0" i="0" u="none" strike="noStrike" cap="none">
              <a:solidFill>
                <a:schemeClr val="dk1"/>
              </a:solidFill>
              <a:latin typeface="Calibri"/>
              <a:ea typeface="Calibri"/>
              <a:cs typeface="Calibri"/>
              <a:sym typeface="Calibri"/>
            </a:endParaRPr>
          </a:p>
        </p:txBody>
      </p:sp>
      <p:sp>
        <p:nvSpPr>
          <p:cNvPr id="122" name="Google Shape;122;p6"/>
          <p:cNvSpPr/>
          <p:nvPr/>
        </p:nvSpPr>
        <p:spPr>
          <a:xfrm>
            <a:off x="285750" y="957263"/>
            <a:ext cx="4143375" cy="5143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Our risk assessment process is tailored for the unique challenges of mental wellness</a:t>
            </a:r>
            <a:endParaRPr sz="1350" b="0" i="0" u="none" strike="noStrike" cap="none">
              <a:solidFill>
                <a:schemeClr val="dk1"/>
              </a:solidFill>
              <a:latin typeface="Calibri"/>
              <a:ea typeface="Calibri"/>
              <a:cs typeface="Calibri"/>
              <a:sym typeface="Calibri"/>
            </a:endParaRPr>
          </a:p>
        </p:txBody>
      </p:sp>
      <p:sp>
        <p:nvSpPr>
          <p:cNvPr id="123" name="Google Shape;123;p6"/>
          <p:cNvSpPr/>
          <p:nvPr/>
        </p:nvSpPr>
        <p:spPr>
          <a:xfrm>
            <a:off x="285750" y="1578769"/>
            <a:ext cx="4143375" cy="85010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285750" y="1578769"/>
            <a:ext cx="28575" cy="850106"/>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428625" y="1685925"/>
            <a:ext cx="385762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Beyond Technical Risks</a:t>
            </a:r>
            <a:endParaRPr sz="837" b="0" i="0" u="none" strike="noStrike" cap="none">
              <a:solidFill>
                <a:schemeClr val="dk1"/>
              </a:solidFill>
              <a:latin typeface="Calibri"/>
              <a:ea typeface="Calibri"/>
              <a:cs typeface="Calibri"/>
              <a:sym typeface="Calibri"/>
            </a:endParaRPr>
          </a:p>
        </p:txBody>
      </p:sp>
      <p:sp>
        <p:nvSpPr>
          <p:cNvPr id="126" name="Google Shape;126;p6"/>
          <p:cNvSpPr/>
          <p:nvPr/>
        </p:nvSpPr>
        <p:spPr>
          <a:xfrm>
            <a:off x="428625" y="1893094"/>
            <a:ext cx="3857625"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We formally assess for Clinical Safety Risks, Ethical &amp; Bias Risks, and Privacy Risks.</a:t>
            </a:r>
            <a:endParaRPr sz="1046" b="0" i="0" u="none" strike="noStrike" cap="none">
              <a:solidFill>
                <a:schemeClr val="dk1"/>
              </a:solidFill>
              <a:latin typeface="Calibri"/>
              <a:ea typeface="Calibri"/>
              <a:cs typeface="Calibri"/>
              <a:sym typeface="Calibri"/>
            </a:endParaRPr>
          </a:p>
        </p:txBody>
      </p:sp>
      <p:sp>
        <p:nvSpPr>
          <p:cNvPr id="127" name="Google Shape;127;p6"/>
          <p:cNvSpPr/>
          <p:nvPr/>
        </p:nvSpPr>
        <p:spPr>
          <a:xfrm>
            <a:off x="285750" y="2536031"/>
            <a:ext cx="4143375" cy="850106"/>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85750" y="2536031"/>
            <a:ext cx="28575" cy="850106"/>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428625" y="2643188"/>
            <a:ext cx="385762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Prioritizing Human Impact</a:t>
            </a:r>
            <a:endParaRPr sz="837" b="0" i="0" u="none" strike="noStrike" cap="none">
              <a:solidFill>
                <a:schemeClr val="dk1"/>
              </a:solidFill>
              <a:latin typeface="Calibri"/>
              <a:ea typeface="Calibri"/>
              <a:cs typeface="Calibri"/>
              <a:sym typeface="Calibri"/>
            </a:endParaRPr>
          </a:p>
        </p:txBody>
      </p:sp>
      <p:sp>
        <p:nvSpPr>
          <p:cNvPr id="130" name="Google Shape;130;p6"/>
          <p:cNvSpPr/>
          <p:nvPr/>
        </p:nvSpPr>
        <p:spPr>
          <a:xfrm>
            <a:off x="428625" y="2850356"/>
            <a:ext cx="3857625" cy="4286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Our risk matrix explicitly prioritizes risks that could cause psychological distress or erode user trust.</a:t>
            </a:r>
            <a:endParaRPr sz="1046" b="0" i="0" u="none" strike="noStrike" cap="none">
              <a:solidFill>
                <a:schemeClr val="dk1"/>
              </a:solidFill>
              <a:latin typeface="Calibri"/>
              <a:ea typeface="Calibri"/>
              <a:cs typeface="Calibri"/>
              <a:sym typeface="Calibri"/>
            </a:endParaRPr>
          </a:p>
        </p:txBody>
      </p:sp>
      <p:sp>
        <p:nvSpPr>
          <p:cNvPr id="131" name="Google Shape;131;p6"/>
          <p:cNvSpPr/>
          <p:nvPr/>
        </p:nvSpPr>
        <p:spPr>
          <a:xfrm>
            <a:off x="285750" y="3493294"/>
            <a:ext cx="4143375" cy="106441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85750" y="3493294"/>
            <a:ext cx="28575" cy="1064419"/>
          </a:xfrm>
          <a:prstGeom prst="rect">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428625" y="3600450"/>
            <a:ext cx="3857625" cy="17145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87E8B"/>
              </a:buClr>
              <a:buSzPts val="837"/>
              <a:buFont typeface="Noto Sans"/>
              <a:buNone/>
            </a:pPr>
            <a:r>
              <a:rPr lang="en-US" sz="837" b="1" i="0" u="none" strike="noStrike" cap="none">
                <a:solidFill>
                  <a:srgbClr val="087E8B"/>
                </a:solidFill>
                <a:latin typeface="Noto Sans"/>
                <a:ea typeface="Noto Sans"/>
                <a:cs typeface="Noto Sans"/>
                <a:sym typeface="Noto Sans"/>
              </a:rPr>
              <a:t>A Living Process</a:t>
            </a:r>
            <a:endParaRPr sz="837" b="0" i="0" u="none" strike="noStrike" cap="none">
              <a:solidFill>
                <a:schemeClr val="dk1"/>
              </a:solidFill>
              <a:latin typeface="Calibri"/>
              <a:ea typeface="Calibri"/>
              <a:cs typeface="Calibri"/>
              <a:sym typeface="Calibri"/>
            </a:endParaRPr>
          </a:p>
        </p:txBody>
      </p:sp>
      <p:sp>
        <p:nvSpPr>
          <p:cNvPr id="134" name="Google Shape;134;p6"/>
          <p:cNvSpPr/>
          <p:nvPr/>
        </p:nvSpPr>
        <p:spPr>
          <a:xfrm>
            <a:off x="428625" y="3807619"/>
            <a:ext cx="3857625" cy="64293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33333"/>
              </a:buClr>
              <a:buSzPts val="1046"/>
              <a:buFont typeface="Noto Sans"/>
              <a:buNone/>
            </a:pPr>
            <a:r>
              <a:rPr lang="en-US" sz="1046" b="0" i="0" u="none" strike="noStrike" cap="none">
                <a:solidFill>
                  <a:srgbClr val="333333"/>
                </a:solidFill>
                <a:latin typeface="Noto Sans"/>
                <a:ea typeface="Noto Sans"/>
                <a:cs typeface="Noto Sans"/>
                <a:sym typeface="Noto Sans"/>
              </a:rPr>
              <a:t>Risk assessments are mandatory for all new projects and major changes, ensuring governance keeps pace with innovation.</a:t>
            </a:r>
            <a:endParaRPr sz="1046" b="0" i="0" u="none" strike="noStrike" cap="none">
              <a:solidFill>
                <a:schemeClr val="dk1"/>
              </a:solidFill>
              <a:latin typeface="Calibri"/>
              <a:ea typeface="Calibri"/>
              <a:cs typeface="Calibri"/>
              <a:sym typeface="Calibri"/>
            </a:endParaRPr>
          </a:p>
        </p:txBody>
      </p:sp>
      <p:sp>
        <p:nvSpPr>
          <p:cNvPr id="135" name="Google Shape;135;p6"/>
          <p:cNvSpPr/>
          <p:nvPr/>
        </p:nvSpPr>
        <p:spPr>
          <a:xfrm>
            <a:off x="5203273" y="951918"/>
            <a:ext cx="4143375" cy="25717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0B3954"/>
              </a:buClr>
              <a:buSzPts val="1350"/>
              <a:buFont typeface="Noto Sans"/>
              <a:buNone/>
            </a:pPr>
            <a:r>
              <a:rPr lang="en-US" sz="1350" b="1" i="0" u="none" strike="noStrike" cap="none">
                <a:solidFill>
                  <a:srgbClr val="0B3954"/>
                </a:solidFill>
                <a:latin typeface="Noto Sans"/>
                <a:ea typeface="Noto Sans"/>
                <a:cs typeface="Noto Sans"/>
                <a:sym typeface="Noto Sans"/>
              </a:rPr>
              <a:t>Risk Categories</a:t>
            </a:r>
            <a:endParaRPr sz="1350" b="0" i="0" u="none" strike="noStrike" cap="none">
              <a:solidFill>
                <a:schemeClr val="dk1"/>
              </a:solidFill>
              <a:latin typeface="Calibri"/>
              <a:ea typeface="Calibri"/>
              <a:cs typeface="Calibri"/>
              <a:sym typeface="Calibri"/>
            </a:endParaRPr>
          </a:p>
        </p:txBody>
      </p:sp>
      <p:sp>
        <p:nvSpPr>
          <p:cNvPr id="136" name="Google Shape;136;p6"/>
          <p:cNvSpPr/>
          <p:nvPr/>
        </p:nvSpPr>
        <p:spPr>
          <a:xfrm>
            <a:off x="5203273" y="1316249"/>
            <a:ext cx="973057" cy="285750"/>
          </a:xfrm>
          <a:prstGeom prst="roundRect">
            <a:avLst>
              <a:gd name="adj" fmla="val 16667"/>
            </a:avLst>
          </a:prstGeom>
          <a:solidFill>
            <a:srgbClr val="FF5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5203273" y="1316249"/>
            <a:ext cx="973057" cy="285750"/>
          </a:xfrm>
          <a:prstGeom prst="rect">
            <a:avLst/>
          </a:prstGeom>
          <a:noFill/>
          <a:ln>
            <a:noFill/>
          </a:ln>
        </p:spPr>
        <p:txBody>
          <a:bodyPr spcFirstLastPara="1" wrap="square" lIns="127500" tIns="68050" rIns="127500" bIns="68050" anchor="ctr" anchorCtr="0">
            <a:spAutoFit/>
          </a:bodyPr>
          <a:lstStyle/>
          <a:p>
            <a:pPr marL="0" marR="0" lvl="0" indent="0" algn="l" rtl="0">
              <a:spcBef>
                <a:spcPts val="0"/>
              </a:spcBef>
              <a:spcAft>
                <a:spcPts val="0"/>
              </a:spcAft>
              <a:buClr>
                <a:srgbClr val="FFFFFF"/>
              </a:buClr>
              <a:buSzPts val="837"/>
              <a:buFont typeface="Noto Sans"/>
              <a:buNone/>
            </a:pPr>
            <a:r>
              <a:rPr lang="en-US" sz="837" b="1" i="0" u="none" strike="noStrike" cap="none">
                <a:solidFill>
                  <a:srgbClr val="FFFFFF"/>
                </a:solidFill>
                <a:latin typeface="Noto Sans"/>
                <a:ea typeface="Noto Sans"/>
                <a:cs typeface="Noto Sans"/>
                <a:sym typeface="Noto Sans"/>
              </a:rPr>
              <a:t>Clinical Safety</a:t>
            </a:r>
            <a:endParaRPr sz="837" b="0" i="0" u="none" strike="noStrike" cap="none">
              <a:solidFill>
                <a:schemeClr val="dk1"/>
              </a:solidFill>
              <a:latin typeface="Calibri"/>
              <a:ea typeface="Calibri"/>
              <a:cs typeface="Calibri"/>
              <a:sym typeface="Calibri"/>
            </a:endParaRPr>
          </a:p>
        </p:txBody>
      </p:sp>
      <p:sp>
        <p:nvSpPr>
          <p:cNvPr id="138" name="Google Shape;138;p6"/>
          <p:cNvSpPr/>
          <p:nvPr/>
        </p:nvSpPr>
        <p:spPr>
          <a:xfrm>
            <a:off x="6277487" y="1316249"/>
            <a:ext cx="948249" cy="285750"/>
          </a:xfrm>
          <a:prstGeom prst="roundRect">
            <a:avLst>
              <a:gd name="adj" fmla="val 16667"/>
            </a:avLst>
          </a:prstGeom>
          <a:solidFill>
            <a:srgbClr val="FFA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6277487" y="1316249"/>
            <a:ext cx="948249" cy="285750"/>
          </a:xfrm>
          <a:prstGeom prst="rect">
            <a:avLst/>
          </a:prstGeom>
          <a:noFill/>
          <a:ln>
            <a:noFill/>
          </a:ln>
        </p:spPr>
        <p:txBody>
          <a:bodyPr spcFirstLastPara="1" wrap="square" lIns="127500" tIns="68050" rIns="127500" bIns="68050" anchor="ctr" anchorCtr="0">
            <a:spAutoFit/>
          </a:bodyPr>
          <a:lstStyle/>
          <a:p>
            <a:pPr marL="0" marR="0" lvl="0" indent="0" algn="l" rtl="0">
              <a:spcBef>
                <a:spcPts val="0"/>
              </a:spcBef>
              <a:spcAft>
                <a:spcPts val="0"/>
              </a:spcAft>
              <a:buClr>
                <a:srgbClr val="FFFFFF"/>
              </a:buClr>
              <a:buSzPts val="837"/>
              <a:buFont typeface="Noto Sans"/>
              <a:buNone/>
            </a:pPr>
            <a:r>
              <a:rPr lang="en-US" sz="837" b="1" i="0" u="none" strike="noStrike" cap="none">
                <a:solidFill>
                  <a:srgbClr val="FFFFFF"/>
                </a:solidFill>
                <a:latin typeface="Noto Sans"/>
                <a:ea typeface="Noto Sans"/>
                <a:cs typeface="Noto Sans"/>
                <a:sym typeface="Noto Sans"/>
              </a:rPr>
              <a:t>Ethical &amp; Bias</a:t>
            </a:r>
            <a:endParaRPr sz="837" b="0" i="0" u="none" strike="noStrike" cap="none">
              <a:solidFill>
                <a:schemeClr val="dk1"/>
              </a:solidFill>
              <a:latin typeface="Calibri"/>
              <a:ea typeface="Calibri"/>
              <a:cs typeface="Calibri"/>
              <a:sym typeface="Calibri"/>
            </a:endParaRPr>
          </a:p>
        </p:txBody>
      </p:sp>
      <p:sp>
        <p:nvSpPr>
          <p:cNvPr id="140" name="Google Shape;140;p6"/>
          <p:cNvSpPr/>
          <p:nvPr/>
        </p:nvSpPr>
        <p:spPr>
          <a:xfrm>
            <a:off x="7326892" y="1316249"/>
            <a:ext cx="1189546" cy="285750"/>
          </a:xfrm>
          <a:prstGeom prst="roundRect">
            <a:avLst>
              <a:gd name="adj" fmla="val 16667"/>
            </a:avLst>
          </a:prstGeom>
          <a:solidFill>
            <a:srgbClr val="087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7326892" y="1316249"/>
            <a:ext cx="1189546" cy="285750"/>
          </a:xfrm>
          <a:prstGeom prst="rect">
            <a:avLst/>
          </a:prstGeom>
          <a:noFill/>
          <a:ln>
            <a:noFill/>
          </a:ln>
        </p:spPr>
        <p:txBody>
          <a:bodyPr spcFirstLastPara="1" wrap="square" lIns="127500" tIns="68050" rIns="127500" bIns="68050" anchor="ctr" anchorCtr="0">
            <a:spAutoFit/>
          </a:bodyPr>
          <a:lstStyle/>
          <a:p>
            <a:pPr marL="0" marR="0" lvl="0" indent="0" algn="l" rtl="0">
              <a:spcBef>
                <a:spcPts val="0"/>
              </a:spcBef>
              <a:spcAft>
                <a:spcPts val="0"/>
              </a:spcAft>
              <a:buClr>
                <a:srgbClr val="FFFFFF"/>
              </a:buClr>
              <a:buSzPts val="837"/>
              <a:buFont typeface="Noto Sans"/>
              <a:buNone/>
            </a:pPr>
            <a:r>
              <a:rPr lang="en-US" sz="837" b="1" i="0" u="none" strike="noStrike" cap="none">
                <a:solidFill>
                  <a:srgbClr val="FFFFFF"/>
                </a:solidFill>
                <a:latin typeface="Noto Sans"/>
                <a:ea typeface="Noto Sans"/>
                <a:cs typeface="Noto Sans"/>
                <a:sym typeface="Noto Sans"/>
              </a:rPr>
              <a:t>Privacy &amp; Security</a:t>
            </a:r>
            <a:endParaRPr sz="837" b="0" i="0" u="none" strike="noStrike" cap="none">
              <a:solidFill>
                <a:schemeClr val="dk1"/>
              </a:solidFill>
              <a:latin typeface="Calibri"/>
              <a:ea typeface="Calibri"/>
              <a:cs typeface="Calibri"/>
              <a:sym typeface="Calibri"/>
            </a:endParaRPr>
          </a:p>
        </p:txBody>
      </p:sp>
      <p:pic>
        <p:nvPicPr>
          <p:cNvPr id="143" name="Google Shape;143;p6" descr="preencoded.png"/>
          <p:cNvPicPr preferRelativeResize="0"/>
          <p:nvPr/>
        </p:nvPicPr>
        <p:blipFill rotWithShape="1">
          <a:blip r:embed="rId3">
            <a:alphaModFix/>
          </a:blip>
          <a:srcRect t="7001" b="7655"/>
          <a:stretch>
            <a:fillRect/>
          </a:stretch>
        </p:blipFill>
        <p:spPr>
          <a:xfrm>
            <a:off x="5367188" y="1709155"/>
            <a:ext cx="3166579" cy="30483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1439</Words>
  <Application>Microsoft Macintosh PowerPoint</Application>
  <PresentationFormat>On-screen Show (16:9)</PresentationFormat>
  <Paragraphs>140</Paragraphs>
  <Slides>15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Noto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Mohamed Fawzi</cp:lastModifiedBy>
  <cp:revision>1</cp:revision>
  <dcterms:created xsi:type="dcterms:W3CDTF">2025-07-25T03:16:19Z</dcterms:created>
  <dcterms:modified xsi:type="dcterms:W3CDTF">2025-08-10T14:07:43Z</dcterms:modified>
</cp:coreProperties>
</file>